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59" r:id="rId6"/>
    <p:sldId id="260" r:id="rId7"/>
    <p:sldId id="267" r:id="rId8"/>
    <p:sldId id="268" r:id="rId9"/>
    <p:sldId id="270" r:id="rId10"/>
    <p:sldId id="271" r:id="rId11"/>
    <p:sldId id="273" r:id="rId12"/>
    <p:sldId id="272"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2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Ref idx="1003">
        <a:schemeClr val="bg2"/>
      </p:bgRef>
    </p:bg>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BBF19E34-FE47-45FA-8A27-1AAEC47A4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8763" y="2354094"/>
            <a:ext cx="7755134" cy="4208529"/>
          </a:xfrm>
          <a:prstGeom prst="rect">
            <a:avLst/>
          </a:prstGeom>
        </p:spPr>
      </p:pic>
      <p:pic>
        <p:nvPicPr>
          <p:cNvPr id="9" name="Image 8" descr="Une image contenant horloge&#10;&#10;Description générée automatiquement">
            <a:extLst>
              <a:ext uri="{FF2B5EF4-FFF2-40B4-BE49-F238E27FC236}">
                <a16:creationId xmlns:a16="http://schemas.microsoft.com/office/drawing/2014/main" id="{601A8711-3871-4EC8-B4D5-FB69024CAA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641" y="175114"/>
            <a:ext cx="2211590" cy="535005"/>
          </a:xfrm>
          <a:prstGeom prst="rect">
            <a:avLst/>
          </a:prstGeom>
        </p:spPr>
      </p:pic>
    </p:spTree>
    <p:extLst>
      <p:ext uri="{BB962C8B-B14F-4D97-AF65-F5344CB8AC3E}">
        <p14:creationId xmlns:p14="http://schemas.microsoft.com/office/powerpoint/2010/main" val="23376877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3F8E7CB-42AF-4DED-9AE9-0A1BC5F7B3B9}" type="datetimeFigureOut">
              <a:rPr lang="fr-CH" smtClean="0"/>
              <a:t>13.04.2020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DFC7278-2A8F-47BC-B562-B2969DC129A2}" type="slidenum">
              <a:rPr lang="fr-CH" smtClean="0"/>
              <a:t>‹N°›</a:t>
            </a:fld>
            <a:endParaRPr lang="fr-CH"/>
          </a:p>
        </p:txBody>
      </p:sp>
    </p:spTree>
    <p:extLst>
      <p:ext uri="{BB962C8B-B14F-4D97-AF65-F5344CB8AC3E}">
        <p14:creationId xmlns:p14="http://schemas.microsoft.com/office/powerpoint/2010/main" val="209036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3F8E7CB-42AF-4DED-9AE9-0A1BC5F7B3B9}" type="datetimeFigureOut">
              <a:rPr lang="fr-CH" smtClean="0"/>
              <a:t>13.04.2020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ADFC7278-2A8F-47BC-B562-B2969DC129A2}" type="slidenum">
              <a:rPr lang="fr-CH" smtClean="0"/>
              <a:t>‹N°›</a:t>
            </a:fld>
            <a:endParaRPr lang="fr-CH"/>
          </a:p>
        </p:txBody>
      </p:sp>
    </p:spTree>
    <p:extLst>
      <p:ext uri="{BB962C8B-B14F-4D97-AF65-F5344CB8AC3E}">
        <p14:creationId xmlns:p14="http://schemas.microsoft.com/office/powerpoint/2010/main" val="97707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3F8E7CB-42AF-4DED-9AE9-0A1BC5F7B3B9}" type="datetimeFigureOut">
              <a:rPr lang="fr-CH" smtClean="0"/>
              <a:t>13.04.2020</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ADFC7278-2A8F-47BC-B562-B2969DC129A2}" type="slidenum">
              <a:rPr lang="fr-CH" smtClean="0"/>
              <a:t>‹N°›</a:t>
            </a:fld>
            <a:endParaRPr lang="fr-CH"/>
          </a:p>
        </p:txBody>
      </p:sp>
    </p:spTree>
    <p:extLst>
      <p:ext uri="{BB962C8B-B14F-4D97-AF65-F5344CB8AC3E}">
        <p14:creationId xmlns:p14="http://schemas.microsoft.com/office/powerpoint/2010/main" val="2880743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3F8E7CB-42AF-4DED-9AE9-0A1BC5F7B3B9}" type="datetimeFigureOut">
              <a:rPr lang="fr-CH" smtClean="0"/>
              <a:t>13.04.2020</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ADFC7278-2A8F-47BC-B562-B2969DC129A2}" type="slidenum">
              <a:rPr lang="fr-CH" smtClean="0"/>
              <a:t>‹N°›</a:t>
            </a:fld>
            <a:endParaRPr lang="fr-CH"/>
          </a:p>
        </p:txBody>
      </p:sp>
    </p:spTree>
    <p:extLst>
      <p:ext uri="{BB962C8B-B14F-4D97-AF65-F5344CB8AC3E}">
        <p14:creationId xmlns:p14="http://schemas.microsoft.com/office/powerpoint/2010/main" val="3204622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8E7CB-42AF-4DED-9AE9-0A1BC5F7B3B9}" type="datetimeFigureOut">
              <a:rPr lang="fr-CH" smtClean="0"/>
              <a:t>13.04.2020</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ADFC7278-2A8F-47BC-B562-B2969DC129A2}" type="slidenum">
              <a:rPr lang="fr-CH" smtClean="0"/>
              <a:t>‹N°›</a:t>
            </a:fld>
            <a:endParaRPr lang="fr-CH"/>
          </a:p>
        </p:txBody>
      </p:sp>
    </p:spTree>
    <p:extLst>
      <p:ext uri="{BB962C8B-B14F-4D97-AF65-F5344CB8AC3E}">
        <p14:creationId xmlns:p14="http://schemas.microsoft.com/office/powerpoint/2010/main" val="213394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F8E7CB-42AF-4DED-9AE9-0A1BC5F7B3B9}" type="datetimeFigureOut">
              <a:rPr lang="fr-CH" smtClean="0"/>
              <a:t>13.04.2020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ADFC7278-2A8F-47BC-B562-B2969DC129A2}" type="slidenum">
              <a:rPr lang="fr-CH" smtClean="0"/>
              <a:t>‹N°›</a:t>
            </a:fld>
            <a:endParaRPr lang="fr-CH"/>
          </a:p>
        </p:txBody>
      </p:sp>
    </p:spTree>
    <p:extLst>
      <p:ext uri="{BB962C8B-B14F-4D97-AF65-F5344CB8AC3E}">
        <p14:creationId xmlns:p14="http://schemas.microsoft.com/office/powerpoint/2010/main" val="3952641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F8E7CB-42AF-4DED-9AE9-0A1BC5F7B3B9}" type="datetimeFigureOut">
              <a:rPr lang="fr-CH" smtClean="0"/>
              <a:t>13.04.2020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ADFC7278-2A8F-47BC-B562-B2969DC129A2}" type="slidenum">
              <a:rPr lang="fr-CH" smtClean="0"/>
              <a:t>‹N°›</a:t>
            </a:fld>
            <a:endParaRPr lang="fr-CH"/>
          </a:p>
        </p:txBody>
      </p:sp>
    </p:spTree>
    <p:extLst>
      <p:ext uri="{BB962C8B-B14F-4D97-AF65-F5344CB8AC3E}">
        <p14:creationId xmlns:p14="http://schemas.microsoft.com/office/powerpoint/2010/main" val="3612793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F8E7CB-42AF-4DED-9AE9-0A1BC5F7B3B9}" type="datetimeFigureOut">
              <a:rPr lang="fr-CH" smtClean="0"/>
              <a:t>13.04.2020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DFC7278-2A8F-47BC-B562-B2969DC129A2}" type="slidenum">
              <a:rPr lang="fr-CH" smtClean="0"/>
              <a:t>‹N°›</a:t>
            </a:fld>
            <a:endParaRPr lang="fr-CH"/>
          </a:p>
        </p:txBody>
      </p:sp>
    </p:spTree>
    <p:extLst>
      <p:ext uri="{BB962C8B-B14F-4D97-AF65-F5344CB8AC3E}">
        <p14:creationId xmlns:p14="http://schemas.microsoft.com/office/powerpoint/2010/main" val="2330512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F8E7CB-42AF-4DED-9AE9-0A1BC5F7B3B9}" type="datetimeFigureOut">
              <a:rPr lang="fr-CH" smtClean="0"/>
              <a:t>13.04.2020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DFC7278-2A8F-47BC-B562-B2969DC129A2}" type="slidenum">
              <a:rPr lang="fr-CH" smtClean="0"/>
              <a:t>‹N°›</a:t>
            </a:fld>
            <a:endParaRPr lang="fr-CH"/>
          </a:p>
        </p:txBody>
      </p:sp>
    </p:spTree>
    <p:extLst>
      <p:ext uri="{BB962C8B-B14F-4D97-AF65-F5344CB8AC3E}">
        <p14:creationId xmlns:p14="http://schemas.microsoft.com/office/powerpoint/2010/main" val="268628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Diapositive de titre">
    <p:bg>
      <p:bgRef idx="1003">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87141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bg>
      <p:bgRef idx="1003">
        <a:schemeClr val="bg1"/>
      </p:bgRef>
    </p:bg>
    <p:spTree>
      <p:nvGrpSpPr>
        <p:cNvPr id="1" name=""/>
        <p:cNvGrpSpPr/>
        <p:nvPr/>
      </p:nvGrpSpPr>
      <p:grpSpPr>
        <a:xfrm>
          <a:off x="0" y="0"/>
          <a:ext cx="0" cy="0"/>
          <a:chOff x="0" y="0"/>
          <a:chExt cx="0" cy="0"/>
        </a:xfrm>
      </p:grpSpPr>
      <p:pic>
        <p:nvPicPr>
          <p:cNvPr id="9" name="Image 8" descr="Une image contenant horloge&#10;&#10;Description générée automatiquement">
            <a:extLst>
              <a:ext uri="{FF2B5EF4-FFF2-40B4-BE49-F238E27FC236}">
                <a16:creationId xmlns:a16="http://schemas.microsoft.com/office/drawing/2014/main" id="{601A8711-3871-4EC8-B4D5-FB69024CAA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9250" y="6485202"/>
            <a:ext cx="1219367" cy="294977"/>
          </a:xfrm>
          <a:prstGeom prst="rect">
            <a:avLst/>
          </a:prstGeom>
        </p:spPr>
      </p:pic>
      <p:sp>
        <p:nvSpPr>
          <p:cNvPr id="2" name="Rectangle 1">
            <a:extLst>
              <a:ext uri="{FF2B5EF4-FFF2-40B4-BE49-F238E27FC236}">
                <a16:creationId xmlns:a16="http://schemas.microsoft.com/office/drawing/2014/main" id="{5D2AD677-C97B-4B71-96A8-BB9CE85D383B}"/>
              </a:ext>
            </a:extLst>
          </p:cNvPr>
          <p:cNvSpPr/>
          <p:nvPr userDrawn="1"/>
        </p:nvSpPr>
        <p:spPr>
          <a:xfrm>
            <a:off x="0" y="4387174"/>
            <a:ext cx="875489" cy="2470825"/>
          </a:xfrm>
          <a:prstGeom prst="rect">
            <a:avLst/>
          </a:prstGeom>
          <a:solidFill>
            <a:srgbClr val="FF66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a:extLst>
              <a:ext uri="{FF2B5EF4-FFF2-40B4-BE49-F238E27FC236}">
                <a16:creationId xmlns:a16="http://schemas.microsoft.com/office/drawing/2014/main" id="{B3DA04C1-A592-4B5F-928E-B8111411B722}"/>
              </a:ext>
            </a:extLst>
          </p:cNvPr>
          <p:cNvSpPr/>
          <p:nvPr userDrawn="1"/>
        </p:nvSpPr>
        <p:spPr>
          <a:xfrm>
            <a:off x="0" y="1"/>
            <a:ext cx="875489" cy="4387173"/>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390375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apositive de titre">
    <p:bg>
      <p:bgRef idx="1003">
        <a:schemeClr val="bg1"/>
      </p:bgRef>
    </p:bg>
    <p:spTree>
      <p:nvGrpSpPr>
        <p:cNvPr id="1" name=""/>
        <p:cNvGrpSpPr/>
        <p:nvPr/>
      </p:nvGrpSpPr>
      <p:grpSpPr>
        <a:xfrm>
          <a:off x="0" y="0"/>
          <a:ext cx="0" cy="0"/>
          <a:chOff x="0" y="0"/>
          <a:chExt cx="0" cy="0"/>
        </a:xfrm>
      </p:grpSpPr>
      <p:pic>
        <p:nvPicPr>
          <p:cNvPr id="9" name="Image 8" descr="Une image contenant horloge&#10;&#10;Description générée automatiquement">
            <a:extLst>
              <a:ext uri="{FF2B5EF4-FFF2-40B4-BE49-F238E27FC236}">
                <a16:creationId xmlns:a16="http://schemas.microsoft.com/office/drawing/2014/main" id="{601A8711-3871-4EC8-B4D5-FB69024CAA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9250" y="6485202"/>
            <a:ext cx="1219367" cy="294977"/>
          </a:xfrm>
          <a:prstGeom prst="rect">
            <a:avLst/>
          </a:prstGeom>
        </p:spPr>
      </p:pic>
      <p:sp>
        <p:nvSpPr>
          <p:cNvPr id="5" name="Rectangle 4">
            <a:extLst>
              <a:ext uri="{FF2B5EF4-FFF2-40B4-BE49-F238E27FC236}">
                <a16:creationId xmlns:a16="http://schemas.microsoft.com/office/drawing/2014/main" id="{B3DA04C1-A592-4B5F-928E-B8111411B722}"/>
              </a:ext>
            </a:extLst>
          </p:cNvPr>
          <p:cNvSpPr/>
          <p:nvPr userDrawn="1"/>
        </p:nvSpPr>
        <p:spPr>
          <a:xfrm>
            <a:off x="0" y="1235413"/>
            <a:ext cx="875489" cy="4387173"/>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986345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Diapositive de titre">
    <p:bg>
      <p:bgRef idx="1003">
        <a:schemeClr val="bg1"/>
      </p:bgRef>
    </p:bg>
    <p:spTree>
      <p:nvGrpSpPr>
        <p:cNvPr id="1" name=""/>
        <p:cNvGrpSpPr/>
        <p:nvPr/>
      </p:nvGrpSpPr>
      <p:grpSpPr>
        <a:xfrm>
          <a:off x="0" y="0"/>
          <a:ext cx="0" cy="0"/>
          <a:chOff x="0" y="0"/>
          <a:chExt cx="0" cy="0"/>
        </a:xfrm>
      </p:grpSpPr>
      <p:pic>
        <p:nvPicPr>
          <p:cNvPr id="9" name="Image 8" descr="Une image contenant horloge&#10;&#10;Description générée automatiquement">
            <a:extLst>
              <a:ext uri="{FF2B5EF4-FFF2-40B4-BE49-F238E27FC236}">
                <a16:creationId xmlns:a16="http://schemas.microsoft.com/office/drawing/2014/main" id="{601A8711-3871-4EC8-B4D5-FB69024CAA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9250" y="6485202"/>
            <a:ext cx="1219367" cy="294977"/>
          </a:xfrm>
          <a:prstGeom prst="rect">
            <a:avLst/>
          </a:prstGeom>
        </p:spPr>
      </p:pic>
      <p:sp>
        <p:nvSpPr>
          <p:cNvPr id="5" name="Rectangle 4">
            <a:extLst>
              <a:ext uri="{FF2B5EF4-FFF2-40B4-BE49-F238E27FC236}">
                <a16:creationId xmlns:a16="http://schemas.microsoft.com/office/drawing/2014/main" id="{B3DA04C1-A592-4B5F-928E-B8111411B722}"/>
              </a:ext>
            </a:extLst>
          </p:cNvPr>
          <p:cNvSpPr/>
          <p:nvPr userDrawn="1"/>
        </p:nvSpPr>
        <p:spPr>
          <a:xfrm>
            <a:off x="0" y="690665"/>
            <a:ext cx="875489" cy="5398850"/>
          </a:xfrm>
          <a:prstGeom prst="rect">
            <a:avLst/>
          </a:prstGeom>
          <a:solidFill>
            <a:srgbClr val="FF66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3064094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apositive de titre">
    <p:bg>
      <p:bgRef idx="1003">
        <a:schemeClr val="bg1"/>
      </p:bgRef>
    </p:bg>
    <p:spTree>
      <p:nvGrpSpPr>
        <p:cNvPr id="1" name=""/>
        <p:cNvGrpSpPr/>
        <p:nvPr/>
      </p:nvGrpSpPr>
      <p:grpSpPr>
        <a:xfrm>
          <a:off x="0" y="0"/>
          <a:ext cx="0" cy="0"/>
          <a:chOff x="0" y="0"/>
          <a:chExt cx="0" cy="0"/>
        </a:xfrm>
      </p:grpSpPr>
      <p:pic>
        <p:nvPicPr>
          <p:cNvPr id="9" name="Image 8" descr="Une image contenant horloge&#10;&#10;Description générée automatiquement">
            <a:extLst>
              <a:ext uri="{FF2B5EF4-FFF2-40B4-BE49-F238E27FC236}">
                <a16:creationId xmlns:a16="http://schemas.microsoft.com/office/drawing/2014/main" id="{601A8711-3871-4EC8-B4D5-FB69024CAA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9250" y="6485202"/>
            <a:ext cx="1219367" cy="294977"/>
          </a:xfrm>
          <a:prstGeom prst="rect">
            <a:avLst/>
          </a:prstGeom>
        </p:spPr>
      </p:pic>
      <p:sp>
        <p:nvSpPr>
          <p:cNvPr id="5" name="Rectangle 4">
            <a:extLst>
              <a:ext uri="{FF2B5EF4-FFF2-40B4-BE49-F238E27FC236}">
                <a16:creationId xmlns:a16="http://schemas.microsoft.com/office/drawing/2014/main" id="{B3DA04C1-A592-4B5F-928E-B8111411B722}"/>
              </a:ext>
            </a:extLst>
          </p:cNvPr>
          <p:cNvSpPr/>
          <p:nvPr userDrawn="1"/>
        </p:nvSpPr>
        <p:spPr>
          <a:xfrm>
            <a:off x="392516" y="1"/>
            <a:ext cx="1536970" cy="6857999"/>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81179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apositive de titre">
    <p:bg>
      <p:bgRef idx="1003">
        <a:schemeClr val="bg1"/>
      </p:bgRef>
    </p:bg>
    <p:spTree>
      <p:nvGrpSpPr>
        <p:cNvPr id="1" name=""/>
        <p:cNvGrpSpPr/>
        <p:nvPr/>
      </p:nvGrpSpPr>
      <p:grpSpPr>
        <a:xfrm>
          <a:off x="0" y="0"/>
          <a:ext cx="0" cy="0"/>
          <a:chOff x="0" y="0"/>
          <a:chExt cx="0" cy="0"/>
        </a:xfrm>
      </p:grpSpPr>
      <p:pic>
        <p:nvPicPr>
          <p:cNvPr id="9" name="Image 8" descr="Une image contenant horloge&#10;&#10;Description générée automatiquement">
            <a:extLst>
              <a:ext uri="{FF2B5EF4-FFF2-40B4-BE49-F238E27FC236}">
                <a16:creationId xmlns:a16="http://schemas.microsoft.com/office/drawing/2014/main" id="{601A8711-3871-4EC8-B4D5-FB69024CAA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9250" y="6485202"/>
            <a:ext cx="1219367" cy="294977"/>
          </a:xfrm>
          <a:prstGeom prst="rect">
            <a:avLst/>
          </a:prstGeom>
        </p:spPr>
      </p:pic>
      <p:sp>
        <p:nvSpPr>
          <p:cNvPr id="5" name="Rectangle 4">
            <a:extLst>
              <a:ext uri="{FF2B5EF4-FFF2-40B4-BE49-F238E27FC236}">
                <a16:creationId xmlns:a16="http://schemas.microsoft.com/office/drawing/2014/main" id="{B3DA04C1-A592-4B5F-928E-B8111411B722}"/>
              </a:ext>
            </a:extLst>
          </p:cNvPr>
          <p:cNvSpPr/>
          <p:nvPr userDrawn="1"/>
        </p:nvSpPr>
        <p:spPr>
          <a:xfrm>
            <a:off x="-1" y="1"/>
            <a:ext cx="5301575" cy="6857999"/>
          </a:xfrm>
          <a:prstGeom prst="rect">
            <a:avLst/>
          </a:prstGeom>
          <a:solidFill>
            <a:srgbClr val="FF66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096837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apositive de titre">
    <p:bg>
      <p:bgRef idx="1003">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AD677-C97B-4B71-96A8-BB9CE85D383B}"/>
              </a:ext>
            </a:extLst>
          </p:cNvPr>
          <p:cNvSpPr/>
          <p:nvPr userDrawn="1"/>
        </p:nvSpPr>
        <p:spPr>
          <a:xfrm>
            <a:off x="0" y="4387174"/>
            <a:ext cx="9906000" cy="2470825"/>
          </a:xfrm>
          <a:prstGeom prst="rect">
            <a:avLst/>
          </a:prstGeom>
          <a:solidFill>
            <a:srgbClr val="FF66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9" name="Image 8" descr="Une image contenant horloge&#10;&#10;Description générée automatiquement">
            <a:extLst>
              <a:ext uri="{FF2B5EF4-FFF2-40B4-BE49-F238E27FC236}">
                <a16:creationId xmlns:a16="http://schemas.microsoft.com/office/drawing/2014/main" id="{601A8711-3871-4EC8-B4D5-FB69024CAA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9250" y="6485202"/>
            <a:ext cx="1219367" cy="294977"/>
          </a:xfrm>
          <a:prstGeom prst="rect">
            <a:avLst/>
          </a:prstGeom>
        </p:spPr>
      </p:pic>
      <p:sp>
        <p:nvSpPr>
          <p:cNvPr id="5" name="Rectangle 4">
            <a:extLst>
              <a:ext uri="{FF2B5EF4-FFF2-40B4-BE49-F238E27FC236}">
                <a16:creationId xmlns:a16="http://schemas.microsoft.com/office/drawing/2014/main" id="{B3DA04C1-A592-4B5F-928E-B8111411B722}"/>
              </a:ext>
            </a:extLst>
          </p:cNvPr>
          <p:cNvSpPr/>
          <p:nvPr userDrawn="1"/>
        </p:nvSpPr>
        <p:spPr>
          <a:xfrm>
            <a:off x="0" y="1"/>
            <a:ext cx="9906000" cy="4387173"/>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52730455"/>
      </p:ext>
    </p:extLst>
  </p:cSld>
  <p:clrMapOvr>
    <a:overrideClrMapping bg1="lt1" tx1="dk1" bg2="lt2" tx2="dk2" accent1="accent1" accent2="accent2" accent3="accent3" accent4="accent4" accent5="accent5" accent6="accent6" hlink="hlink" folHlink="folHlink"/>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F8E7CB-42AF-4DED-9AE9-0A1BC5F7B3B9}" type="datetimeFigureOut">
              <a:rPr lang="fr-CH" smtClean="0"/>
              <a:t>13.04.2020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DFC7278-2A8F-47BC-B562-B2969DC129A2}" type="slidenum">
              <a:rPr lang="fr-CH" smtClean="0"/>
              <a:t>‹N°›</a:t>
            </a:fld>
            <a:endParaRPr lang="fr-CH"/>
          </a:p>
        </p:txBody>
      </p:sp>
    </p:spTree>
    <p:extLst>
      <p:ext uri="{BB962C8B-B14F-4D97-AF65-F5344CB8AC3E}">
        <p14:creationId xmlns:p14="http://schemas.microsoft.com/office/powerpoint/2010/main" val="398587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8E7CB-42AF-4DED-9AE9-0A1BC5F7B3B9}" type="datetimeFigureOut">
              <a:rPr lang="fr-CH" smtClean="0"/>
              <a:t>13.04.2020</a:t>
            </a:fld>
            <a:endParaRPr lang="fr-CH"/>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C7278-2A8F-47BC-B562-B2969DC129A2}" type="slidenum">
              <a:rPr lang="fr-CH" smtClean="0"/>
              <a:t>‹N°›</a:t>
            </a:fld>
            <a:endParaRPr lang="fr-CH"/>
          </a:p>
        </p:txBody>
      </p:sp>
    </p:spTree>
    <p:extLst>
      <p:ext uri="{BB962C8B-B14F-4D97-AF65-F5344CB8AC3E}">
        <p14:creationId xmlns:p14="http://schemas.microsoft.com/office/powerpoint/2010/main" val="1230518583"/>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2" r:id="rId3"/>
    <p:sldLayoutId id="2147483675" r:id="rId4"/>
    <p:sldLayoutId id="2147483677" r:id="rId5"/>
    <p:sldLayoutId id="2147483674" r:id="rId6"/>
    <p:sldLayoutId id="2147483676" r:id="rId7"/>
    <p:sldLayoutId id="2147483673"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http://www.altamedia.ch/" TargetMode="External"/><Relationship Id="rId7" Type="http://schemas.openxmlformats.org/officeDocument/2006/relationships/image" Target="../media/image32.png"/><Relationship Id="rId12" Type="http://schemas.openxmlformats.org/officeDocument/2006/relationships/hyperlink" Target="https://altamedia.ch/accompagnement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hyperlink" Target="https://altamedia.ch/clients-mysteres-2-2/" TargetMode="External"/><Relationship Id="rId5" Type="http://schemas.openxmlformats.org/officeDocument/2006/relationships/image" Target="../media/image30.png"/><Relationship Id="rId10" Type="http://schemas.openxmlformats.org/officeDocument/2006/relationships/hyperlink" Target="https://altamedia.ch/formations/" TargetMode="External"/><Relationship Id="rId4" Type="http://schemas.openxmlformats.org/officeDocument/2006/relationships/hyperlink" Target="mailto:info@altamedia.ch" TargetMode="External"/><Relationship Id="rId9" Type="http://schemas.openxmlformats.org/officeDocument/2006/relationships/hyperlink" Target="https://altamedia.ch/enquetes-de-satisfaction-cli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inchwest.com/smartbreak/" TargetMode="External"/><Relationship Id="rId2" Type="http://schemas.openxmlformats.org/officeDocument/2006/relationships/hyperlink" Target="https://itunes.apple.com/us/app/time-out-break-reminders/id402592703?mt=12"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C49E235-70BF-415C-A8C5-4F3BF1FA2B02}"/>
              </a:ext>
            </a:extLst>
          </p:cNvPr>
          <p:cNvSpPr txBox="1"/>
          <p:nvPr/>
        </p:nvSpPr>
        <p:spPr>
          <a:xfrm>
            <a:off x="452283" y="1425677"/>
            <a:ext cx="4159046" cy="2616101"/>
          </a:xfrm>
          <a:prstGeom prst="rect">
            <a:avLst/>
          </a:prstGeom>
          <a:noFill/>
        </p:spPr>
        <p:txBody>
          <a:bodyPr wrap="square" rtlCol="0">
            <a:spAutoFit/>
          </a:bodyPr>
          <a:lstStyle/>
          <a:p>
            <a:pPr algn="ctr"/>
            <a:r>
              <a:rPr lang="fr-CH" sz="3600" dirty="0">
                <a:latin typeface="Abadi" panose="020B0604020104020204" pitchFamily="34" charset="0"/>
              </a:rPr>
              <a:t>Comment travailler efficacement en </a:t>
            </a:r>
            <a:r>
              <a:rPr lang="fr-CH" sz="3600" b="1" dirty="0">
                <a:latin typeface="Abadi" panose="020B0604020104020204" pitchFamily="34" charset="0"/>
              </a:rPr>
              <a:t>home office ?</a:t>
            </a:r>
          </a:p>
          <a:p>
            <a:pPr algn="ctr"/>
            <a:endParaRPr lang="fr-CH" sz="2800" b="1" dirty="0"/>
          </a:p>
          <a:p>
            <a:pPr algn="ctr"/>
            <a:r>
              <a:rPr lang="fr-CH" sz="2800" b="1" dirty="0">
                <a:latin typeface="Abadi" panose="020B0604020104020204" pitchFamily="34" charset="0"/>
              </a:rPr>
              <a:t>EN 5 ÉTAPES</a:t>
            </a:r>
          </a:p>
        </p:txBody>
      </p:sp>
    </p:spTree>
    <p:extLst>
      <p:ext uri="{BB962C8B-B14F-4D97-AF65-F5344CB8AC3E}">
        <p14:creationId xmlns:p14="http://schemas.microsoft.com/office/powerpoint/2010/main" val="4021037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A8864D-0C53-4A87-BE95-D396124583FF}"/>
              </a:ext>
            </a:extLst>
          </p:cNvPr>
          <p:cNvSpPr txBox="1"/>
          <p:nvPr/>
        </p:nvSpPr>
        <p:spPr>
          <a:xfrm>
            <a:off x="973394" y="353961"/>
            <a:ext cx="7300450" cy="461665"/>
          </a:xfrm>
          <a:prstGeom prst="rect">
            <a:avLst/>
          </a:prstGeom>
          <a:noFill/>
        </p:spPr>
        <p:txBody>
          <a:bodyPr wrap="square" rtlCol="0">
            <a:spAutoFit/>
          </a:bodyPr>
          <a:lstStyle/>
          <a:p>
            <a:r>
              <a:rPr lang="fr-CH" sz="2400" b="1" dirty="0">
                <a:solidFill>
                  <a:schemeClr val="tx2"/>
                </a:solidFill>
                <a:latin typeface="Abadi" panose="020B0604020104020204" pitchFamily="34" charset="0"/>
              </a:rPr>
              <a:t>OUTILS ADAPTÉS AU TÉLÉTRAVAIL </a:t>
            </a:r>
          </a:p>
        </p:txBody>
      </p:sp>
      <p:pic>
        <p:nvPicPr>
          <p:cNvPr id="6" name="Graphique 5">
            <a:extLst>
              <a:ext uri="{FF2B5EF4-FFF2-40B4-BE49-F238E27FC236}">
                <a16:creationId xmlns:a16="http://schemas.microsoft.com/office/drawing/2014/main" id="{DF38B87D-CD28-4AA7-A855-7ECCB2ADB1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153263"/>
            <a:ext cx="2250689" cy="3510117"/>
          </a:xfrm>
          <a:prstGeom prst="rect">
            <a:avLst/>
          </a:prstGeom>
        </p:spPr>
      </p:pic>
      <p:sp>
        <p:nvSpPr>
          <p:cNvPr id="7" name="ZoneTexte 6">
            <a:extLst>
              <a:ext uri="{FF2B5EF4-FFF2-40B4-BE49-F238E27FC236}">
                <a16:creationId xmlns:a16="http://schemas.microsoft.com/office/drawing/2014/main" id="{F13E8204-D4AE-4F57-AD14-F2323074B097}"/>
              </a:ext>
            </a:extLst>
          </p:cNvPr>
          <p:cNvSpPr txBox="1"/>
          <p:nvPr/>
        </p:nvSpPr>
        <p:spPr>
          <a:xfrm>
            <a:off x="2250688" y="1194620"/>
            <a:ext cx="7300449" cy="5078313"/>
          </a:xfrm>
          <a:prstGeom prst="rect">
            <a:avLst/>
          </a:prstGeom>
          <a:noFill/>
        </p:spPr>
        <p:txBody>
          <a:bodyPr wrap="square" rtlCol="0">
            <a:spAutoFit/>
          </a:bodyPr>
          <a:lstStyle/>
          <a:p>
            <a:pPr algn="just"/>
            <a:r>
              <a:rPr lang="fr-CH" b="1" dirty="0">
                <a:solidFill>
                  <a:srgbClr val="FF6600"/>
                </a:solidFill>
              </a:rPr>
              <a:t>Slack : </a:t>
            </a:r>
            <a:r>
              <a:rPr lang="fr-CH" dirty="0">
                <a:solidFill>
                  <a:schemeClr val="tx2"/>
                </a:solidFill>
              </a:rPr>
              <a:t>plateforme de travail collaboratif pour créer un réseau de travail en groupe.</a:t>
            </a:r>
          </a:p>
          <a:p>
            <a:pPr algn="just"/>
            <a:endParaRPr lang="fr-CH" dirty="0">
              <a:solidFill>
                <a:schemeClr val="tx2"/>
              </a:solidFill>
            </a:endParaRPr>
          </a:p>
          <a:p>
            <a:pPr algn="just"/>
            <a:r>
              <a:rPr lang="fr-CH" b="1" dirty="0">
                <a:solidFill>
                  <a:srgbClr val="FF6600"/>
                </a:solidFill>
              </a:rPr>
              <a:t>Teams : </a:t>
            </a:r>
            <a:r>
              <a:rPr lang="fr-CH" dirty="0">
                <a:solidFill>
                  <a:schemeClr val="tx2"/>
                </a:solidFill>
              </a:rPr>
              <a:t>Application de Microsoft qui permet de créer des équipes, organiser et planifier des réunions et passer des appels. </a:t>
            </a:r>
          </a:p>
          <a:p>
            <a:pPr algn="just"/>
            <a:endParaRPr lang="fr-CH" dirty="0">
              <a:solidFill>
                <a:schemeClr val="tx2"/>
              </a:solidFill>
            </a:endParaRPr>
          </a:p>
          <a:p>
            <a:pPr algn="just"/>
            <a:r>
              <a:rPr lang="fr-CH" b="1" dirty="0">
                <a:solidFill>
                  <a:srgbClr val="FF6600"/>
                </a:solidFill>
              </a:rPr>
              <a:t>TeamViewer : </a:t>
            </a:r>
            <a:r>
              <a:rPr lang="fr-CH" dirty="0">
                <a:solidFill>
                  <a:schemeClr val="tx2"/>
                </a:solidFill>
              </a:rPr>
              <a:t>partager son écran d’ordinateur. C’est idéal pour des présentations ou faire des démos de logiciel.</a:t>
            </a:r>
          </a:p>
          <a:p>
            <a:pPr algn="just"/>
            <a:endParaRPr lang="fr-CH" dirty="0">
              <a:solidFill>
                <a:schemeClr val="tx2"/>
              </a:solidFill>
            </a:endParaRPr>
          </a:p>
          <a:p>
            <a:pPr algn="just"/>
            <a:r>
              <a:rPr lang="fr-CH" b="1" dirty="0">
                <a:solidFill>
                  <a:srgbClr val="FF6600"/>
                </a:solidFill>
              </a:rPr>
              <a:t>Zoom : </a:t>
            </a:r>
            <a:r>
              <a:rPr lang="fr-CH" dirty="0">
                <a:solidFill>
                  <a:schemeClr val="tx2"/>
                </a:solidFill>
              </a:rPr>
              <a:t>solution de vidéoconférence et de webinaire pouvant accueillir jusqu’à 100 personnes. C’est une alternative à Skype ou GoToMeeting. Regardez aussi la solution suisse d’</a:t>
            </a:r>
            <a:r>
              <a:rPr lang="fr-CH" dirty="0" err="1">
                <a:solidFill>
                  <a:schemeClr val="tx2"/>
                </a:solidFill>
              </a:rPr>
              <a:t>Infomaniak</a:t>
            </a:r>
            <a:r>
              <a:rPr lang="fr-CH" dirty="0">
                <a:solidFill>
                  <a:schemeClr val="tx2"/>
                </a:solidFill>
              </a:rPr>
              <a:t>, </a:t>
            </a:r>
            <a:r>
              <a:rPr lang="fr-CH" dirty="0" err="1">
                <a:solidFill>
                  <a:schemeClr val="tx2"/>
                </a:solidFill>
              </a:rPr>
              <a:t>Meet</a:t>
            </a:r>
            <a:r>
              <a:rPr lang="fr-CH" dirty="0">
                <a:solidFill>
                  <a:schemeClr val="tx2"/>
                </a:solidFill>
              </a:rPr>
              <a:t>.</a:t>
            </a:r>
          </a:p>
          <a:p>
            <a:pPr algn="just"/>
            <a:endParaRPr lang="fr-CH" dirty="0">
              <a:solidFill>
                <a:schemeClr val="tx2"/>
              </a:solidFill>
            </a:endParaRPr>
          </a:p>
          <a:p>
            <a:pPr algn="just"/>
            <a:r>
              <a:rPr lang="fr-CH" b="1" dirty="0">
                <a:solidFill>
                  <a:srgbClr val="FF6600"/>
                </a:solidFill>
              </a:rPr>
              <a:t>Trello : </a:t>
            </a:r>
            <a:r>
              <a:rPr lang="fr-CH" dirty="0">
                <a:solidFill>
                  <a:schemeClr val="tx2"/>
                </a:solidFill>
              </a:rPr>
              <a:t>outil de gestion de projet très facile à utiliser.</a:t>
            </a:r>
          </a:p>
          <a:p>
            <a:pPr algn="just"/>
            <a:endParaRPr lang="fr-CH" dirty="0">
              <a:solidFill>
                <a:schemeClr val="tx2"/>
              </a:solidFill>
            </a:endParaRPr>
          </a:p>
          <a:p>
            <a:pPr algn="just"/>
            <a:r>
              <a:rPr lang="fr-CH" b="1" dirty="0" err="1">
                <a:solidFill>
                  <a:srgbClr val="FF6600"/>
                </a:solidFill>
              </a:rPr>
              <a:t>We</a:t>
            </a:r>
            <a:r>
              <a:rPr lang="fr-CH" b="1" dirty="0">
                <a:solidFill>
                  <a:srgbClr val="FF6600"/>
                </a:solidFill>
              </a:rPr>
              <a:t> </a:t>
            </a:r>
            <a:r>
              <a:rPr lang="fr-CH" b="1" dirty="0" err="1">
                <a:solidFill>
                  <a:srgbClr val="FF6600"/>
                </a:solidFill>
              </a:rPr>
              <a:t>transfer</a:t>
            </a:r>
            <a:r>
              <a:rPr lang="fr-CH" b="1" dirty="0">
                <a:solidFill>
                  <a:srgbClr val="FF6600"/>
                </a:solidFill>
              </a:rPr>
              <a:t> : </a:t>
            </a:r>
            <a:r>
              <a:rPr lang="fr-CH" dirty="0">
                <a:solidFill>
                  <a:schemeClr val="tx2"/>
                </a:solidFill>
              </a:rPr>
              <a:t>service de transfert de fichiers en ligne lorsque le fichier est trop lourd pour être envoyé par email. </a:t>
            </a:r>
          </a:p>
          <a:p>
            <a:pPr algn="just"/>
            <a:endParaRPr lang="fr-CH" dirty="0">
              <a:solidFill>
                <a:schemeClr val="tx2"/>
              </a:solidFill>
            </a:endParaRPr>
          </a:p>
        </p:txBody>
      </p:sp>
    </p:spTree>
    <p:extLst>
      <p:ext uri="{BB962C8B-B14F-4D97-AF65-F5344CB8AC3E}">
        <p14:creationId xmlns:p14="http://schemas.microsoft.com/office/powerpoint/2010/main" val="282891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D966EB44-9D36-4FAD-A6BA-E1E47B6497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0" y="4050890"/>
            <a:ext cx="2864333" cy="2807110"/>
          </a:xfrm>
          <a:prstGeom prst="rect">
            <a:avLst/>
          </a:prstGeom>
        </p:spPr>
      </p:pic>
      <p:sp>
        <p:nvSpPr>
          <p:cNvPr id="3" name="ZoneTexte 2">
            <a:extLst>
              <a:ext uri="{FF2B5EF4-FFF2-40B4-BE49-F238E27FC236}">
                <a16:creationId xmlns:a16="http://schemas.microsoft.com/office/drawing/2014/main" id="{B54066CE-9015-466E-9082-2542DD81475E}"/>
              </a:ext>
            </a:extLst>
          </p:cNvPr>
          <p:cNvSpPr txBox="1"/>
          <p:nvPr/>
        </p:nvSpPr>
        <p:spPr>
          <a:xfrm>
            <a:off x="1042220" y="324464"/>
            <a:ext cx="7300450" cy="461665"/>
          </a:xfrm>
          <a:prstGeom prst="rect">
            <a:avLst/>
          </a:prstGeom>
          <a:noFill/>
        </p:spPr>
        <p:txBody>
          <a:bodyPr wrap="square" rtlCol="0">
            <a:spAutoFit/>
          </a:bodyPr>
          <a:lstStyle/>
          <a:p>
            <a:r>
              <a:rPr lang="fr-CH" sz="2400" b="1" dirty="0">
                <a:solidFill>
                  <a:schemeClr val="bg1"/>
                </a:solidFill>
                <a:latin typeface="Abadi" panose="020B0604020104020204" pitchFamily="34" charset="0"/>
              </a:rPr>
              <a:t>VOUS </a:t>
            </a:r>
            <a:r>
              <a:rPr lang="fr-CH" sz="2400" b="1" dirty="0">
                <a:solidFill>
                  <a:schemeClr val="tx2"/>
                </a:solidFill>
                <a:latin typeface="Abadi" panose="020B0604020104020204" pitchFamily="34" charset="0"/>
              </a:rPr>
              <a:t>MANQUEZ D’IDEES POUR VOUS OCCUPER ?</a:t>
            </a:r>
          </a:p>
        </p:txBody>
      </p:sp>
      <p:sp>
        <p:nvSpPr>
          <p:cNvPr id="4" name="ZoneTexte 3">
            <a:extLst>
              <a:ext uri="{FF2B5EF4-FFF2-40B4-BE49-F238E27FC236}">
                <a16:creationId xmlns:a16="http://schemas.microsoft.com/office/drawing/2014/main" id="{E17B40E8-68AA-4766-B234-FE6344FD2A1F}"/>
              </a:ext>
            </a:extLst>
          </p:cNvPr>
          <p:cNvSpPr txBox="1"/>
          <p:nvPr/>
        </p:nvSpPr>
        <p:spPr>
          <a:xfrm>
            <a:off x="2556387" y="916000"/>
            <a:ext cx="7069394" cy="3908762"/>
          </a:xfrm>
          <a:prstGeom prst="rect">
            <a:avLst/>
          </a:prstGeom>
          <a:noFill/>
        </p:spPr>
        <p:txBody>
          <a:bodyPr wrap="square" rtlCol="0">
            <a:spAutoFit/>
          </a:bodyPr>
          <a:lstStyle/>
          <a:p>
            <a:pPr algn="just"/>
            <a:r>
              <a:rPr lang="fr-CH" b="1" dirty="0">
                <a:solidFill>
                  <a:srgbClr val="FF6600"/>
                </a:solidFill>
              </a:rPr>
              <a:t>Lisez : </a:t>
            </a:r>
            <a:r>
              <a:rPr lang="fr-CH" dirty="0"/>
              <a:t>les librairies sont fermées soit; il est encore possible de télécharger des livres sur Kindle ou lire des ebooks (livres blancs) en relation avec votre travail. Si vous voulez en lire beaucoup, passez aux résumés sur </a:t>
            </a:r>
            <a:r>
              <a:rPr lang="fr-CH" dirty="0" err="1"/>
              <a:t>Koober</a:t>
            </a:r>
            <a:r>
              <a:rPr lang="fr-CH" dirty="0"/>
              <a:t> en français ou </a:t>
            </a:r>
            <a:r>
              <a:rPr lang="fr-CH" dirty="0" err="1"/>
              <a:t>Blinkist</a:t>
            </a:r>
            <a:r>
              <a:rPr lang="fr-CH" dirty="0"/>
              <a:t> en anglais</a:t>
            </a:r>
          </a:p>
          <a:p>
            <a:pPr algn="just"/>
            <a:endParaRPr lang="fr-CH" sz="1600" dirty="0"/>
          </a:p>
          <a:p>
            <a:pPr algn="just"/>
            <a:r>
              <a:rPr lang="fr-CH" b="1" dirty="0">
                <a:solidFill>
                  <a:srgbClr val="FF6600"/>
                </a:solidFill>
              </a:rPr>
              <a:t>Formez-vous :  </a:t>
            </a:r>
            <a:r>
              <a:rPr lang="fr-CH" dirty="0"/>
              <a:t>En cette période, plusieurs organismes mettent à disposition gratuitement des modules de e-learning. Les webinaires sont de bonne alternatives pour se former ou approfondir un sujet. De plus, </a:t>
            </a:r>
            <a:r>
              <a:rPr lang="fr-CH" dirty="0" err="1"/>
              <a:t>Youtube</a:t>
            </a:r>
            <a:r>
              <a:rPr lang="fr-CH" dirty="0"/>
              <a:t> regorge de tutos intéressants. Il y a plus qu’à se lancer!  </a:t>
            </a:r>
          </a:p>
          <a:p>
            <a:pPr algn="just"/>
            <a:r>
              <a:rPr lang="fr-CH" dirty="0"/>
              <a:t>Se former sur les nouvelles technologies (un </a:t>
            </a:r>
            <a:r>
              <a:rPr lang="fr-CH" dirty="0" err="1"/>
              <a:t>chatbot</a:t>
            </a:r>
            <a:r>
              <a:rPr lang="fr-CH" dirty="0"/>
              <a:t> c’est quoi ?), apprendre une nouvelle langue qui vous sera utile dans votre travail. </a:t>
            </a:r>
          </a:p>
          <a:p>
            <a:pPr algn="just"/>
            <a:endParaRPr lang="fr-CH" sz="1600" dirty="0"/>
          </a:p>
          <a:p>
            <a:pPr algn="just"/>
            <a:r>
              <a:rPr lang="fr-CH" b="1" dirty="0">
                <a:solidFill>
                  <a:srgbClr val="FF6600"/>
                </a:solidFill>
              </a:rPr>
              <a:t>Triez votre ordinateur : </a:t>
            </a:r>
            <a:r>
              <a:rPr lang="fr-CH" dirty="0"/>
              <a:t>Nous adorons passer du temps sur nos écrans mais pour trier ce qu’il y a dessus il n’y a plus personne. C’est le moment!</a:t>
            </a:r>
          </a:p>
        </p:txBody>
      </p:sp>
      <p:sp>
        <p:nvSpPr>
          <p:cNvPr id="5" name="Rectangle 4">
            <a:extLst>
              <a:ext uri="{FF2B5EF4-FFF2-40B4-BE49-F238E27FC236}">
                <a16:creationId xmlns:a16="http://schemas.microsoft.com/office/drawing/2014/main" id="{FB89C619-BB33-4DCF-9EF1-F544E72A3287}"/>
              </a:ext>
            </a:extLst>
          </p:cNvPr>
          <p:cNvSpPr/>
          <p:nvPr/>
        </p:nvSpPr>
        <p:spPr>
          <a:xfrm>
            <a:off x="2944220" y="4824762"/>
            <a:ext cx="6681561" cy="2000548"/>
          </a:xfrm>
          <a:prstGeom prst="rect">
            <a:avLst/>
          </a:prstGeom>
        </p:spPr>
        <p:txBody>
          <a:bodyPr wrap="square">
            <a:spAutoFit/>
          </a:bodyPr>
          <a:lstStyle/>
          <a:p>
            <a:pPr algn="just"/>
            <a:endParaRPr lang="fr-CH" sz="1600" dirty="0"/>
          </a:p>
          <a:p>
            <a:pPr algn="just"/>
            <a:r>
              <a:rPr lang="fr-CH" b="1" dirty="0">
                <a:solidFill>
                  <a:srgbClr val="FF6600"/>
                </a:solidFill>
              </a:rPr>
              <a:t>Prendre du recul sur votre travail: </a:t>
            </a:r>
            <a:r>
              <a:rPr lang="fr-CH" dirty="0"/>
              <a:t>Cette nouvelle façon de travailler va vous amener à vous poser des questions sur votre travail. Profitez de ce moment pour vous ressourcer et vous poser les bonnes questions : comment puis-je améliorer mon travail au quotidien? Qu’est ce que j’aimerais mettre en place? Qu’est ce qui serait bien pour l’avenir?</a:t>
            </a:r>
          </a:p>
        </p:txBody>
      </p:sp>
    </p:spTree>
    <p:extLst>
      <p:ext uri="{BB962C8B-B14F-4D97-AF65-F5344CB8AC3E}">
        <p14:creationId xmlns:p14="http://schemas.microsoft.com/office/powerpoint/2010/main" val="320161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horloge&#10;&#10;Description générée automatiquement">
            <a:extLst>
              <a:ext uri="{FF2B5EF4-FFF2-40B4-BE49-F238E27FC236}">
                <a16:creationId xmlns:a16="http://schemas.microsoft.com/office/drawing/2014/main" id="{89012E80-6ED9-4E18-82B4-B6F4FE15E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402" y="244923"/>
            <a:ext cx="3381196" cy="817944"/>
          </a:xfrm>
          <a:prstGeom prst="rect">
            <a:avLst/>
          </a:prstGeom>
        </p:spPr>
      </p:pic>
      <p:sp>
        <p:nvSpPr>
          <p:cNvPr id="3" name="ZoneTexte 2">
            <a:extLst>
              <a:ext uri="{FF2B5EF4-FFF2-40B4-BE49-F238E27FC236}">
                <a16:creationId xmlns:a16="http://schemas.microsoft.com/office/drawing/2014/main" id="{83B769ED-3A72-4984-B0CB-E5DDCBFDB6C7}"/>
              </a:ext>
            </a:extLst>
          </p:cNvPr>
          <p:cNvSpPr txBox="1"/>
          <p:nvPr/>
        </p:nvSpPr>
        <p:spPr>
          <a:xfrm>
            <a:off x="1981200" y="4728621"/>
            <a:ext cx="5943600" cy="1477328"/>
          </a:xfrm>
          <a:prstGeom prst="rect">
            <a:avLst/>
          </a:prstGeom>
          <a:noFill/>
        </p:spPr>
        <p:txBody>
          <a:bodyPr>
            <a:spAutoFit/>
          </a:bodyPr>
          <a:lstStyle/>
          <a:p>
            <a:pPr algn="ctr" eaLnBrk="1" hangingPunct="1">
              <a:defRPr/>
            </a:pPr>
            <a:r>
              <a:rPr lang="fr-CH" sz="2000" dirty="0">
                <a:latin typeface="+mn-lt"/>
                <a:cs typeface="Arial" charset="0"/>
              </a:rPr>
              <a:t>Rue </a:t>
            </a:r>
            <a:r>
              <a:rPr lang="fr-CH" sz="2000" dirty="0" err="1">
                <a:latin typeface="+mn-lt"/>
                <a:cs typeface="Arial" charset="0"/>
              </a:rPr>
              <a:t>Blavignac</a:t>
            </a:r>
            <a:r>
              <a:rPr lang="fr-CH" sz="2000" dirty="0">
                <a:latin typeface="+mn-lt"/>
                <a:cs typeface="Arial" charset="0"/>
              </a:rPr>
              <a:t> 10 • 1227 Carouge / Genève</a:t>
            </a:r>
          </a:p>
          <a:p>
            <a:pPr algn="ctr" eaLnBrk="1" hangingPunct="1">
              <a:defRPr/>
            </a:pPr>
            <a:endParaRPr lang="fr-CH" sz="1400" dirty="0">
              <a:latin typeface="+mn-lt"/>
              <a:cs typeface="Arial" charset="0"/>
            </a:endParaRPr>
          </a:p>
          <a:p>
            <a:pPr algn="ctr" eaLnBrk="1" hangingPunct="1">
              <a:defRPr/>
            </a:pPr>
            <a:r>
              <a:rPr lang="fr-CH" sz="2000" dirty="0">
                <a:latin typeface="+mn-lt"/>
                <a:cs typeface="Arial" charset="0"/>
              </a:rPr>
              <a:t>Tél: +41 22 346 49 66</a:t>
            </a:r>
          </a:p>
          <a:p>
            <a:pPr algn="ctr" eaLnBrk="1" hangingPunct="1">
              <a:defRPr/>
            </a:pPr>
            <a:endParaRPr lang="fr-CH" sz="1400" dirty="0">
              <a:latin typeface="+mn-lt"/>
              <a:cs typeface="Arial" charset="0"/>
            </a:endParaRPr>
          </a:p>
          <a:p>
            <a:pPr algn="ctr" eaLnBrk="1" hangingPunct="1">
              <a:defRPr/>
            </a:pPr>
            <a:r>
              <a:rPr lang="fr-CH" sz="2000" dirty="0">
                <a:cs typeface="Arial" charset="0"/>
                <a:hlinkClick r:id="rId3">
                  <a:extLst>
                    <a:ext uri="{A12FA001-AC4F-418D-AE19-62706E023703}">
                      <ahyp:hlinkClr xmlns:ahyp="http://schemas.microsoft.com/office/drawing/2018/hyperlinkcolor" val="tx"/>
                    </a:ext>
                  </a:extLst>
                </a:hlinkClick>
              </a:rPr>
              <a:t>www.altamedia.ch</a:t>
            </a:r>
            <a:r>
              <a:rPr lang="fr-CH" sz="2000" dirty="0">
                <a:cs typeface="Arial" charset="0"/>
              </a:rPr>
              <a:t> - </a:t>
            </a:r>
            <a:r>
              <a:rPr lang="fr-CH" sz="2000" dirty="0">
                <a:cs typeface="Arial" charset="0"/>
                <a:hlinkClick r:id="rId4">
                  <a:extLst>
                    <a:ext uri="{A12FA001-AC4F-418D-AE19-62706E023703}">
                      <ahyp:hlinkClr xmlns:ahyp="http://schemas.microsoft.com/office/drawing/2018/hyperlinkcolor" val="tx"/>
                    </a:ext>
                  </a:extLst>
                </a:hlinkClick>
              </a:rPr>
              <a:t>info@altamedia.ch</a:t>
            </a:r>
            <a:endParaRPr lang="fr-CH" sz="2000" dirty="0">
              <a:cs typeface="Arial" charset="0"/>
            </a:endParaRPr>
          </a:p>
        </p:txBody>
      </p:sp>
      <p:pic>
        <p:nvPicPr>
          <p:cNvPr id="6" name="Graphique 5">
            <a:extLst>
              <a:ext uri="{FF2B5EF4-FFF2-40B4-BE49-F238E27FC236}">
                <a16:creationId xmlns:a16="http://schemas.microsoft.com/office/drawing/2014/main" id="{12605951-692D-4374-B8FB-A61B467EFD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92376" y="5238750"/>
            <a:ext cx="1381125" cy="1619250"/>
          </a:xfrm>
          <a:prstGeom prst="rect">
            <a:avLst/>
          </a:prstGeom>
        </p:spPr>
      </p:pic>
      <p:pic>
        <p:nvPicPr>
          <p:cNvPr id="7" name="Graphique 6">
            <a:extLst>
              <a:ext uri="{FF2B5EF4-FFF2-40B4-BE49-F238E27FC236}">
                <a16:creationId xmlns:a16="http://schemas.microsoft.com/office/drawing/2014/main" id="{A4765B99-2B72-4397-B57D-9A246D0C341A}"/>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10336"/>
          <a:stretch/>
        </p:blipFill>
        <p:spPr>
          <a:xfrm>
            <a:off x="7956666" y="2744775"/>
            <a:ext cx="1949334" cy="2401797"/>
          </a:xfrm>
          <a:prstGeom prst="rect">
            <a:avLst/>
          </a:prstGeom>
        </p:spPr>
      </p:pic>
      <p:sp>
        <p:nvSpPr>
          <p:cNvPr id="8" name="ZoneTexte 7">
            <a:extLst>
              <a:ext uri="{FF2B5EF4-FFF2-40B4-BE49-F238E27FC236}">
                <a16:creationId xmlns:a16="http://schemas.microsoft.com/office/drawing/2014/main" id="{3268FE1D-58D2-4E8D-88CE-178E7C5B1175}"/>
              </a:ext>
            </a:extLst>
          </p:cNvPr>
          <p:cNvSpPr txBox="1"/>
          <p:nvPr/>
        </p:nvSpPr>
        <p:spPr>
          <a:xfrm>
            <a:off x="0" y="3791027"/>
            <a:ext cx="9906000" cy="523220"/>
          </a:xfrm>
          <a:prstGeom prst="rect">
            <a:avLst/>
          </a:prstGeom>
          <a:noFill/>
        </p:spPr>
        <p:txBody>
          <a:bodyPr wrap="square">
            <a:spAutoFit/>
          </a:bodyPr>
          <a:lstStyle/>
          <a:p>
            <a:pPr algn="ctr" eaLnBrk="1" hangingPunct="1">
              <a:defRPr/>
            </a:pPr>
            <a:r>
              <a:rPr lang="fr-CH" sz="2800" dirty="0">
                <a:cs typeface="Arial" charset="0"/>
              </a:rPr>
              <a:t>Restons en contact ! </a:t>
            </a:r>
          </a:p>
        </p:txBody>
      </p:sp>
      <p:sp>
        <p:nvSpPr>
          <p:cNvPr id="9" name="ZoneTexte 8">
            <a:extLst>
              <a:ext uri="{FF2B5EF4-FFF2-40B4-BE49-F238E27FC236}">
                <a16:creationId xmlns:a16="http://schemas.microsoft.com/office/drawing/2014/main" id="{73AEB4CB-F1B6-4F30-A33C-D1F869726F31}"/>
              </a:ext>
            </a:extLst>
          </p:cNvPr>
          <p:cNvSpPr txBox="1"/>
          <p:nvPr/>
        </p:nvSpPr>
        <p:spPr>
          <a:xfrm>
            <a:off x="216307" y="1392807"/>
            <a:ext cx="9330815" cy="1877437"/>
          </a:xfrm>
          <a:prstGeom prst="rect">
            <a:avLst/>
          </a:prstGeom>
          <a:noFill/>
        </p:spPr>
        <p:txBody>
          <a:bodyPr wrap="square">
            <a:spAutoFit/>
          </a:bodyPr>
          <a:lstStyle/>
          <a:p>
            <a:pPr algn="just"/>
            <a:r>
              <a:rPr lang="fr-CH" sz="1600" dirty="0"/>
              <a:t>En tant qu’agence globale de relation client, nous pouvons vous accompagner pour </a:t>
            </a:r>
            <a:r>
              <a:rPr lang="fr-CH" sz="1600" b="1" dirty="0"/>
              <a:t>l’ensemble de vos démarches de relation client</a:t>
            </a:r>
            <a:r>
              <a:rPr lang="fr-CH" sz="1600" dirty="0"/>
              <a:t>: </a:t>
            </a:r>
            <a:r>
              <a:rPr lang="fr-CH" sz="1600" dirty="0">
                <a:hlinkClick r:id="rId9">
                  <a:extLst>
                    <a:ext uri="{A12FA001-AC4F-418D-AE19-62706E023703}">
                      <ahyp:hlinkClr xmlns:ahyp="http://schemas.microsoft.com/office/drawing/2018/hyperlinkcolor" val="tx"/>
                    </a:ext>
                  </a:extLst>
                </a:hlinkClick>
              </a:rPr>
              <a:t>enquêtes de satisfaction</a:t>
            </a:r>
            <a:r>
              <a:rPr lang="fr-CH" sz="1600" dirty="0"/>
              <a:t>, </a:t>
            </a:r>
            <a:r>
              <a:rPr lang="fr-CH" sz="1600" dirty="0">
                <a:hlinkClick r:id="rId10">
                  <a:extLst>
                    <a:ext uri="{A12FA001-AC4F-418D-AE19-62706E023703}">
                      <ahyp:hlinkClr xmlns:ahyp="http://schemas.microsoft.com/office/drawing/2018/hyperlinkcolor" val="tx"/>
                    </a:ext>
                  </a:extLst>
                </a:hlinkClick>
              </a:rPr>
              <a:t>formations</a:t>
            </a:r>
            <a:r>
              <a:rPr lang="fr-CH" sz="1600" dirty="0"/>
              <a:t>, </a:t>
            </a:r>
            <a:r>
              <a:rPr lang="fr-CH" sz="1600" dirty="0">
                <a:hlinkClick r:id="rId11">
                  <a:extLst>
                    <a:ext uri="{A12FA001-AC4F-418D-AE19-62706E023703}">
                      <ahyp:hlinkClr xmlns:ahyp="http://schemas.microsoft.com/office/drawing/2018/hyperlinkcolor" val="tx"/>
                    </a:ext>
                  </a:extLst>
                </a:hlinkClick>
              </a:rPr>
              <a:t>clients mystères</a:t>
            </a:r>
            <a:r>
              <a:rPr lang="fr-CH" sz="1600" dirty="0"/>
              <a:t>, </a:t>
            </a:r>
            <a:r>
              <a:rPr lang="fr-CH" sz="1600" dirty="0">
                <a:hlinkClick r:id="rId12">
                  <a:extLst>
                    <a:ext uri="{A12FA001-AC4F-418D-AE19-62706E023703}">
                      <ahyp:hlinkClr xmlns:ahyp="http://schemas.microsoft.com/office/drawing/2018/hyperlinkcolor" val="tx"/>
                    </a:ext>
                  </a:extLst>
                </a:hlinkClick>
              </a:rPr>
              <a:t>conseils</a:t>
            </a:r>
            <a:r>
              <a:rPr lang="fr-CH" sz="1600" dirty="0"/>
              <a:t>…</a:t>
            </a:r>
          </a:p>
          <a:p>
            <a:pPr algn="just"/>
            <a:r>
              <a:rPr lang="fr-CH" sz="1600" dirty="0"/>
              <a:t>Nous allions la flexibilité d’un </a:t>
            </a:r>
            <a:r>
              <a:rPr lang="fr-CH" sz="1600" b="1" dirty="0"/>
              <a:t>partenaire de proximité </a:t>
            </a:r>
            <a:r>
              <a:rPr lang="fr-CH" sz="1600" dirty="0"/>
              <a:t>à la puissance d’un important réseau, grâce à nos collaborations tant en Suisse qu’à l’étranger.</a:t>
            </a:r>
          </a:p>
          <a:p>
            <a:pPr algn="just"/>
            <a:r>
              <a:rPr lang="fr-CH" sz="1600" dirty="0"/>
              <a:t>Cela nous permet d’intervenir </a:t>
            </a:r>
            <a:r>
              <a:rPr lang="fr-CH" sz="1600" b="1" dirty="0"/>
              <a:t>rapidement et en plusieurs langues </a:t>
            </a:r>
            <a:r>
              <a:rPr lang="fr-CH" sz="1600" dirty="0"/>
              <a:t>dans tout le pays, et à l’international…</a:t>
            </a:r>
          </a:p>
          <a:p>
            <a:pPr algn="just"/>
            <a:r>
              <a:rPr lang="fr-CH" sz="1600" dirty="0"/>
              <a:t>Nous sommes surtout </a:t>
            </a:r>
            <a:r>
              <a:rPr lang="fr-CH" sz="1600" b="1" dirty="0"/>
              <a:t>à votre écoute </a:t>
            </a:r>
            <a:r>
              <a:rPr lang="fr-CH" sz="1600" dirty="0"/>
              <a:t>pour trouver ensemble des solutions sur-mesure…</a:t>
            </a:r>
          </a:p>
          <a:p>
            <a:pPr algn="just"/>
            <a:r>
              <a:rPr lang="fr-CH" sz="1600" dirty="0"/>
              <a:t>et </a:t>
            </a:r>
            <a:r>
              <a:rPr lang="fr-CH" sz="1600" b="1" dirty="0"/>
              <a:t>partager notre passion du client</a:t>
            </a:r>
            <a:r>
              <a:rPr lang="fr-CH" sz="1600" dirty="0"/>
              <a:t>…</a:t>
            </a:r>
          </a:p>
        </p:txBody>
      </p:sp>
    </p:spTree>
    <p:extLst>
      <p:ext uri="{BB962C8B-B14F-4D97-AF65-F5344CB8AC3E}">
        <p14:creationId xmlns:p14="http://schemas.microsoft.com/office/powerpoint/2010/main" val="197265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CA2C2E-BFA5-4789-A928-3548889E84BD}"/>
              </a:ext>
            </a:extLst>
          </p:cNvPr>
          <p:cNvSpPr txBox="1"/>
          <p:nvPr/>
        </p:nvSpPr>
        <p:spPr>
          <a:xfrm>
            <a:off x="1848465" y="1906159"/>
            <a:ext cx="7329949" cy="2862322"/>
          </a:xfrm>
          <a:prstGeom prst="rect">
            <a:avLst/>
          </a:prstGeom>
          <a:noFill/>
        </p:spPr>
        <p:txBody>
          <a:bodyPr wrap="square" rtlCol="0">
            <a:spAutoFit/>
          </a:bodyPr>
          <a:lstStyle/>
          <a:p>
            <a:r>
              <a:rPr lang="fr-CH" sz="2000" dirty="0">
                <a:solidFill>
                  <a:schemeClr val="tx2"/>
                </a:solidFill>
              </a:rPr>
              <a:t>Les événements actuels nous ont obligé à revoir complètement nos méthodes de travail.</a:t>
            </a:r>
          </a:p>
          <a:p>
            <a:endParaRPr lang="fr-CH" sz="2000" dirty="0">
              <a:solidFill>
                <a:schemeClr val="tx2"/>
              </a:solidFill>
            </a:endParaRPr>
          </a:p>
          <a:p>
            <a:pPr algn="just"/>
            <a:r>
              <a:rPr lang="fr-CH" sz="2000" dirty="0">
                <a:solidFill>
                  <a:schemeClr val="tx2"/>
                </a:solidFill>
              </a:rPr>
              <a:t>Certains travaillent à domicile pour la première fois, ce qui signifie trouver comment «rester à la tâche» dans un nouvel environnement qui peut ne pas se prêter à la productivité.</a:t>
            </a:r>
          </a:p>
          <a:p>
            <a:pPr algn="just"/>
            <a:endParaRPr lang="fr-CH" sz="2000" dirty="0">
              <a:solidFill>
                <a:schemeClr val="tx2"/>
              </a:solidFill>
            </a:endParaRPr>
          </a:p>
          <a:p>
            <a:r>
              <a:rPr lang="fr-CH" sz="2000" dirty="0">
                <a:solidFill>
                  <a:schemeClr val="tx2"/>
                </a:solidFill>
              </a:rPr>
              <a:t>Nous vous donnons quelques conseils pour obtenir des résultats, aller de l’avant et éviter de devenir fou ! </a:t>
            </a:r>
          </a:p>
        </p:txBody>
      </p:sp>
      <p:sp>
        <p:nvSpPr>
          <p:cNvPr id="3" name="ZoneTexte 2">
            <a:extLst>
              <a:ext uri="{FF2B5EF4-FFF2-40B4-BE49-F238E27FC236}">
                <a16:creationId xmlns:a16="http://schemas.microsoft.com/office/drawing/2014/main" id="{417694ED-2A37-4E77-B181-92B69EC8E140}"/>
              </a:ext>
            </a:extLst>
          </p:cNvPr>
          <p:cNvSpPr txBox="1"/>
          <p:nvPr/>
        </p:nvSpPr>
        <p:spPr>
          <a:xfrm>
            <a:off x="1558414" y="878688"/>
            <a:ext cx="7620000" cy="461665"/>
          </a:xfrm>
          <a:prstGeom prst="rect">
            <a:avLst/>
          </a:prstGeom>
          <a:noFill/>
        </p:spPr>
        <p:txBody>
          <a:bodyPr wrap="square" rtlCol="0">
            <a:spAutoFit/>
          </a:bodyPr>
          <a:lstStyle/>
          <a:p>
            <a:pPr algn="ctr"/>
            <a:r>
              <a:rPr lang="fr-CH" sz="2400" b="1" dirty="0">
                <a:solidFill>
                  <a:schemeClr val="tx2"/>
                </a:solidFill>
              </a:rPr>
              <a:t>Home office </a:t>
            </a:r>
            <a:r>
              <a:rPr lang="fr-CH" sz="2400" b="1" dirty="0" err="1">
                <a:solidFill>
                  <a:schemeClr val="tx2"/>
                </a:solidFill>
              </a:rPr>
              <a:t>is</a:t>
            </a:r>
            <a:r>
              <a:rPr lang="fr-CH" sz="2400" b="1" dirty="0">
                <a:solidFill>
                  <a:schemeClr val="tx2"/>
                </a:solidFill>
              </a:rPr>
              <a:t> the new black! </a:t>
            </a:r>
          </a:p>
        </p:txBody>
      </p:sp>
    </p:spTree>
    <p:extLst>
      <p:ext uri="{BB962C8B-B14F-4D97-AF65-F5344CB8AC3E}">
        <p14:creationId xmlns:p14="http://schemas.microsoft.com/office/powerpoint/2010/main" val="3573469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2E99BBC4-E93B-425B-A716-5F5CB14FD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368151"/>
            <a:ext cx="4301612" cy="2489849"/>
          </a:xfrm>
          <a:prstGeom prst="rect">
            <a:avLst/>
          </a:prstGeom>
        </p:spPr>
      </p:pic>
      <p:pic>
        <p:nvPicPr>
          <p:cNvPr id="5" name="Graphique 4">
            <a:extLst>
              <a:ext uri="{FF2B5EF4-FFF2-40B4-BE49-F238E27FC236}">
                <a16:creationId xmlns:a16="http://schemas.microsoft.com/office/drawing/2014/main" id="{96CD4C16-1963-4BFD-9BB5-3C3397280F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02629" y="5122606"/>
            <a:ext cx="1450371" cy="1735394"/>
          </a:xfrm>
          <a:prstGeom prst="rect">
            <a:avLst/>
          </a:prstGeom>
        </p:spPr>
      </p:pic>
      <p:sp>
        <p:nvSpPr>
          <p:cNvPr id="6" name="ZoneTexte 5">
            <a:extLst>
              <a:ext uri="{FF2B5EF4-FFF2-40B4-BE49-F238E27FC236}">
                <a16:creationId xmlns:a16="http://schemas.microsoft.com/office/drawing/2014/main" id="{07B1087D-0271-45D0-A898-55A7898CE7E5}"/>
              </a:ext>
            </a:extLst>
          </p:cNvPr>
          <p:cNvSpPr txBox="1"/>
          <p:nvPr/>
        </p:nvSpPr>
        <p:spPr>
          <a:xfrm>
            <a:off x="329380" y="353961"/>
            <a:ext cx="7944464" cy="461665"/>
          </a:xfrm>
          <a:prstGeom prst="rect">
            <a:avLst/>
          </a:prstGeom>
          <a:noFill/>
        </p:spPr>
        <p:txBody>
          <a:bodyPr wrap="square" rtlCol="0">
            <a:spAutoFit/>
          </a:bodyPr>
          <a:lstStyle/>
          <a:p>
            <a:r>
              <a:rPr lang="fr-CH" sz="2400" b="1" dirty="0">
                <a:solidFill>
                  <a:schemeClr val="bg1"/>
                </a:solidFill>
                <a:latin typeface="Abadi" panose="020B0604020104020204" pitchFamily="34" charset="0"/>
              </a:rPr>
              <a:t>1. SE CRÉER UN COCON   </a:t>
            </a:r>
          </a:p>
        </p:txBody>
      </p:sp>
      <p:sp>
        <p:nvSpPr>
          <p:cNvPr id="7" name="ZoneTexte 6">
            <a:extLst>
              <a:ext uri="{FF2B5EF4-FFF2-40B4-BE49-F238E27FC236}">
                <a16:creationId xmlns:a16="http://schemas.microsoft.com/office/drawing/2014/main" id="{3EC5464B-B7CB-4CF0-908A-36D062B37146}"/>
              </a:ext>
            </a:extLst>
          </p:cNvPr>
          <p:cNvSpPr txBox="1"/>
          <p:nvPr/>
        </p:nvSpPr>
        <p:spPr>
          <a:xfrm>
            <a:off x="329380" y="1182231"/>
            <a:ext cx="9168581" cy="2862322"/>
          </a:xfrm>
          <a:prstGeom prst="rect">
            <a:avLst/>
          </a:prstGeom>
          <a:noFill/>
        </p:spPr>
        <p:txBody>
          <a:bodyPr wrap="square" rtlCol="0">
            <a:spAutoFit/>
          </a:bodyPr>
          <a:lstStyle/>
          <a:p>
            <a:pPr algn="just"/>
            <a:r>
              <a:rPr lang="fr-CH" dirty="0">
                <a:solidFill>
                  <a:schemeClr val="bg1"/>
                </a:solidFill>
              </a:rPr>
              <a:t>Une des choses importantes du télétravail est de posséder un espace propice au travail.</a:t>
            </a:r>
          </a:p>
          <a:p>
            <a:pPr algn="just"/>
            <a:r>
              <a:rPr lang="fr-CH" dirty="0">
                <a:solidFill>
                  <a:schemeClr val="bg1"/>
                </a:solidFill>
              </a:rPr>
              <a:t>Un espace de travail ne doit pas nécessairement être un bureau dédié avec une porte qui se ferme. C’est un espace qui vous prépare mentalement au mode de travail, que ce soit une pièce séparée, un petit bureau installé dans un coin du salon ou un ordinateur portable au bout de la table de la cuisine. Idéalement, c’est un endroit où vous n'allez pas vous détendre, comme votre chambre à coucher ou votre canapé, et un endroit que les autres membres de votre ménage identifient comme un lieu de travail.</a:t>
            </a:r>
          </a:p>
          <a:p>
            <a:pPr algn="just"/>
            <a:r>
              <a:rPr lang="fr-CH" dirty="0">
                <a:solidFill>
                  <a:schemeClr val="bg1"/>
                </a:solidFill>
              </a:rPr>
              <a:t>Établissez des règles de base avec les autres personnes de votre foyer lorsque vous travaillez.</a:t>
            </a:r>
          </a:p>
          <a:p>
            <a:pPr algn="just"/>
            <a:r>
              <a:rPr lang="fr-CH" dirty="0">
                <a:solidFill>
                  <a:schemeClr val="bg1"/>
                </a:solidFill>
              </a:rPr>
              <a:t>Les enfants (notamment, mais pas que…) ont besoin de règles claires sur ce qu'ils peuvent et ne peuvent pas faire pendant cette période.</a:t>
            </a:r>
          </a:p>
        </p:txBody>
      </p:sp>
      <p:sp>
        <p:nvSpPr>
          <p:cNvPr id="8" name="Rectangle 7">
            <a:extLst>
              <a:ext uri="{FF2B5EF4-FFF2-40B4-BE49-F238E27FC236}">
                <a16:creationId xmlns:a16="http://schemas.microsoft.com/office/drawing/2014/main" id="{E293DA7B-886A-4840-9D1E-51919331EFB6}"/>
              </a:ext>
            </a:extLst>
          </p:cNvPr>
          <p:cNvSpPr/>
          <p:nvPr/>
        </p:nvSpPr>
        <p:spPr>
          <a:xfrm>
            <a:off x="5163164" y="4905603"/>
            <a:ext cx="4580603" cy="1323439"/>
          </a:xfrm>
          <a:prstGeom prst="rect">
            <a:avLst/>
          </a:prstGeom>
        </p:spPr>
        <p:txBody>
          <a:bodyPr wrap="square">
            <a:spAutoFit/>
          </a:bodyPr>
          <a:lstStyle/>
          <a:p>
            <a:pPr algn="just"/>
            <a:r>
              <a:rPr lang="fr-CH" sz="2000" dirty="0">
                <a:solidFill>
                  <a:schemeClr val="bg1"/>
                </a:solidFill>
              </a:rPr>
              <a:t>Il faudra peut-être quelques essais et des erreurs pour déterminer quelle zone de votre foyer est la plus propice à la réalisation de votre travail. Alors, testez !</a:t>
            </a:r>
          </a:p>
        </p:txBody>
      </p:sp>
    </p:spTree>
    <p:extLst>
      <p:ext uri="{BB962C8B-B14F-4D97-AF65-F5344CB8AC3E}">
        <p14:creationId xmlns:p14="http://schemas.microsoft.com/office/powerpoint/2010/main" val="3808655377"/>
      </p:ext>
    </p:extLst>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773A437F-E4BB-49D1-AF41-CF6E96A8D0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5663" y="1747366"/>
            <a:ext cx="3790337" cy="3638572"/>
          </a:xfrm>
          <a:prstGeom prst="rect">
            <a:avLst/>
          </a:prstGeom>
        </p:spPr>
      </p:pic>
      <p:sp>
        <p:nvSpPr>
          <p:cNvPr id="3" name="ZoneTexte 2">
            <a:extLst>
              <a:ext uri="{FF2B5EF4-FFF2-40B4-BE49-F238E27FC236}">
                <a16:creationId xmlns:a16="http://schemas.microsoft.com/office/drawing/2014/main" id="{F692CC07-D8DA-4DC5-B262-CEF4C8B93E48}"/>
              </a:ext>
            </a:extLst>
          </p:cNvPr>
          <p:cNvSpPr txBox="1"/>
          <p:nvPr/>
        </p:nvSpPr>
        <p:spPr>
          <a:xfrm>
            <a:off x="329380" y="353961"/>
            <a:ext cx="7944464" cy="461665"/>
          </a:xfrm>
          <a:prstGeom prst="rect">
            <a:avLst/>
          </a:prstGeom>
          <a:noFill/>
        </p:spPr>
        <p:txBody>
          <a:bodyPr wrap="square" rtlCol="0">
            <a:spAutoFit/>
          </a:bodyPr>
          <a:lstStyle/>
          <a:p>
            <a:r>
              <a:rPr lang="fr-CH" sz="2400" b="1" dirty="0">
                <a:solidFill>
                  <a:schemeClr val="tx2"/>
                </a:solidFill>
                <a:latin typeface="Abadi" panose="020B0604020104020204" pitchFamily="34" charset="0"/>
              </a:rPr>
              <a:t>2. PLANIFIER  </a:t>
            </a:r>
          </a:p>
        </p:txBody>
      </p:sp>
      <p:sp>
        <p:nvSpPr>
          <p:cNvPr id="4" name="ZoneTexte 3">
            <a:extLst>
              <a:ext uri="{FF2B5EF4-FFF2-40B4-BE49-F238E27FC236}">
                <a16:creationId xmlns:a16="http://schemas.microsoft.com/office/drawing/2014/main" id="{24A44E58-2FF5-42CB-A152-FE72BE240E44}"/>
              </a:ext>
            </a:extLst>
          </p:cNvPr>
          <p:cNvSpPr txBox="1"/>
          <p:nvPr/>
        </p:nvSpPr>
        <p:spPr>
          <a:xfrm>
            <a:off x="958646" y="1443841"/>
            <a:ext cx="5068528" cy="3970318"/>
          </a:xfrm>
          <a:prstGeom prst="rect">
            <a:avLst/>
          </a:prstGeom>
          <a:noFill/>
        </p:spPr>
        <p:txBody>
          <a:bodyPr wrap="square" rtlCol="0">
            <a:spAutoFit/>
          </a:bodyPr>
          <a:lstStyle/>
          <a:p>
            <a:pPr algn="just"/>
            <a:r>
              <a:rPr lang="fr-CH" dirty="0">
                <a:solidFill>
                  <a:schemeClr val="tx2"/>
                </a:solidFill>
              </a:rPr>
              <a:t>Télétravail, enfants, animaux, conjoint… pas facile de tout combiner ! </a:t>
            </a:r>
          </a:p>
          <a:p>
            <a:pPr algn="just"/>
            <a:r>
              <a:rPr lang="fr-CH" dirty="0">
                <a:solidFill>
                  <a:schemeClr val="tx2"/>
                </a:solidFill>
              </a:rPr>
              <a:t>Le maître-mot pour garder le cap, c’est la planification : découpez la journée en créneaux horaires. En bref, diviser pour mieux régner! </a:t>
            </a:r>
          </a:p>
          <a:p>
            <a:pPr algn="just"/>
            <a:endParaRPr lang="fr-CH" dirty="0">
              <a:solidFill>
                <a:schemeClr val="tx2"/>
              </a:solidFill>
            </a:endParaRPr>
          </a:p>
          <a:p>
            <a:pPr algn="just"/>
            <a:r>
              <a:rPr lang="fr-CH" dirty="0">
                <a:solidFill>
                  <a:schemeClr val="tx2"/>
                </a:solidFill>
              </a:rPr>
              <a:t>Certaines études démontrent que notre capacité de concentration avoisinerait les 90 minutes et que notre attention est à son maximum après 25 min d’une même activité. D’autres disent que le rythme idéal est de travailler 52 minutes et de faire une pause de 17 minutes. La méthode </a:t>
            </a:r>
            <a:r>
              <a:rPr lang="fr-CH" dirty="0" err="1">
                <a:solidFill>
                  <a:schemeClr val="tx2"/>
                </a:solidFill>
              </a:rPr>
              <a:t>Pomodoro</a:t>
            </a:r>
            <a:r>
              <a:rPr lang="fr-CH" dirty="0">
                <a:solidFill>
                  <a:schemeClr val="tx2"/>
                </a:solidFill>
              </a:rPr>
              <a:t> rejoint cette idée qui consiste à alterner temps de travail et temps de pause. </a:t>
            </a:r>
          </a:p>
        </p:txBody>
      </p:sp>
      <p:sp>
        <p:nvSpPr>
          <p:cNvPr id="5" name="Rectangle 4">
            <a:extLst>
              <a:ext uri="{FF2B5EF4-FFF2-40B4-BE49-F238E27FC236}">
                <a16:creationId xmlns:a16="http://schemas.microsoft.com/office/drawing/2014/main" id="{CED3FAB3-92BD-46FF-AF4D-398B1FCFBC67}"/>
              </a:ext>
            </a:extLst>
          </p:cNvPr>
          <p:cNvSpPr/>
          <p:nvPr/>
        </p:nvSpPr>
        <p:spPr>
          <a:xfrm>
            <a:off x="1047137" y="5761009"/>
            <a:ext cx="7388941" cy="923330"/>
          </a:xfrm>
          <a:prstGeom prst="rect">
            <a:avLst/>
          </a:prstGeom>
        </p:spPr>
        <p:txBody>
          <a:bodyPr wrap="square">
            <a:spAutoFit/>
          </a:bodyPr>
          <a:lstStyle/>
          <a:p>
            <a:pPr algn="just"/>
            <a:r>
              <a:rPr lang="fr-CH" dirty="0">
                <a:solidFill>
                  <a:srgbClr val="FF6600"/>
                </a:solidFill>
              </a:rPr>
              <a:t>Il vous faudra un peu de temps pour trouver votre nouveau rythme en travaillant dans un environnement différent. Prenez le temps de faire des tests et trouvez la méthode qui vous convient le mieux. </a:t>
            </a:r>
          </a:p>
        </p:txBody>
      </p:sp>
    </p:spTree>
    <p:extLst>
      <p:ext uri="{BB962C8B-B14F-4D97-AF65-F5344CB8AC3E}">
        <p14:creationId xmlns:p14="http://schemas.microsoft.com/office/powerpoint/2010/main" val="267378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6E56B82-70FD-418A-85EF-6571D27135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63205">
            <a:off x="1141155" y="3578290"/>
            <a:ext cx="800100" cy="762000"/>
          </a:xfrm>
          <a:prstGeom prst="rect">
            <a:avLst/>
          </a:prstGeom>
        </p:spPr>
      </p:pic>
      <p:pic>
        <p:nvPicPr>
          <p:cNvPr id="3" name="Graphique 2">
            <a:extLst>
              <a:ext uri="{FF2B5EF4-FFF2-40B4-BE49-F238E27FC236}">
                <a16:creationId xmlns:a16="http://schemas.microsoft.com/office/drawing/2014/main" id="{CE4E4829-35F5-4BB3-9451-F740897AFD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677" y="3959290"/>
            <a:ext cx="1323062" cy="2898710"/>
          </a:xfrm>
          <a:prstGeom prst="rect">
            <a:avLst/>
          </a:prstGeom>
        </p:spPr>
      </p:pic>
      <p:sp>
        <p:nvSpPr>
          <p:cNvPr id="7" name="ZoneTexte 6">
            <a:extLst>
              <a:ext uri="{FF2B5EF4-FFF2-40B4-BE49-F238E27FC236}">
                <a16:creationId xmlns:a16="http://schemas.microsoft.com/office/drawing/2014/main" id="{182250E0-9387-469B-B4AE-C1740731EB5B}"/>
              </a:ext>
            </a:extLst>
          </p:cNvPr>
          <p:cNvSpPr txBox="1"/>
          <p:nvPr/>
        </p:nvSpPr>
        <p:spPr>
          <a:xfrm>
            <a:off x="2167862" y="294966"/>
            <a:ext cx="6543519" cy="461665"/>
          </a:xfrm>
          <a:prstGeom prst="rect">
            <a:avLst/>
          </a:prstGeom>
          <a:noFill/>
        </p:spPr>
        <p:txBody>
          <a:bodyPr wrap="square" rtlCol="0">
            <a:spAutoFit/>
          </a:bodyPr>
          <a:lstStyle/>
          <a:p>
            <a:r>
              <a:rPr lang="fr-CH" sz="2400" b="1" dirty="0">
                <a:solidFill>
                  <a:schemeClr val="tx2"/>
                </a:solidFill>
                <a:latin typeface="Abadi" panose="020B0604020104020204" pitchFamily="34" charset="0"/>
              </a:rPr>
              <a:t>Comment remplir son agenda?</a:t>
            </a:r>
          </a:p>
        </p:txBody>
      </p:sp>
      <p:sp>
        <p:nvSpPr>
          <p:cNvPr id="8" name="ZoneTexte 7">
            <a:extLst>
              <a:ext uri="{FF2B5EF4-FFF2-40B4-BE49-F238E27FC236}">
                <a16:creationId xmlns:a16="http://schemas.microsoft.com/office/drawing/2014/main" id="{1726C8B3-00EC-48CF-9903-05784CB6BA3A}"/>
              </a:ext>
            </a:extLst>
          </p:cNvPr>
          <p:cNvSpPr txBox="1"/>
          <p:nvPr/>
        </p:nvSpPr>
        <p:spPr>
          <a:xfrm>
            <a:off x="2167862" y="864459"/>
            <a:ext cx="7329949" cy="5847755"/>
          </a:xfrm>
          <a:prstGeom prst="rect">
            <a:avLst/>
          </a:prstGeom>
          <a:noFill/>
        </p:spPr>
        <p:txBody>
          <a:bodyPr wrap="square" rtlCol="0">
            <a:spAutoFit/>
          </a:bodyPr>
          <a:lstStyle/>
          <a:p>
            <a:pPr algn="just"/>
            <a:r>
              <a:rPr lang="fr-CH" dirty="0">
                <a:solidFill>
                  <a:schemeClr val="tx2"/>
                </a:solidFill>
              </a:rPr>
              <a:t>C’est surement la partie la plus dure à réaliser, le plus dur étant ensuite de s’y tenir. Les habitués d'Outlook préféreront continuer à remplir leur agenda, d’autres seront plus adeptes des to do </a:t>
            </a:r>
            <a:r>
              <a:rPr lang="fr-CH" dirty="0" err="1">
                <a:solidFill>
                  <a:schemeClr val="tx2"/>
                </a:solidFill>
              </a:rPr>
              <a:t>list</a:t>
            </a:r>
            <a:r>
              <a:rPr lang="fr-CH" dirty="0">
                <a:solidFill>
                  <a:schemeClr val="tx2"/>
                </a:solidFill>
              </a:rPr>
              <a:t> (manuscrites ou digitales).</a:t>
            </a:r>
          </a:p>
          <a:p>
            <a:pPr algn="just"/>
            <a:endParaRPr lang="fr-CH" dirty="0">
              <a:solidFill>
                <a:schemeClr val="tx2"/>
              </a:solidFill>
            </a:endParaRPr>
          </a:p>
          <a:p>
            <a:pPr algn="just"/>
            <a:r>
              <a:rPr lang="fr-CH" dirty="0">
                <a:solidFill>
                  <a:schemeClr val="tx2"/>
                </a:solidFill>
              </a:rPr>
              <a:t>Mettez au clair vos objectifs: il doivent être journaliers et </a:t>
            </a:r>
            <a:r>
              <a:rPr lang="fr-CH" u="sng" dirty="0">
                <a:solidFill>
                  <a:schemeClr val="tx2"/>
                </a:solidFill>
              </a:rPr>
              <a:t>réalisables</a:t>
            </a:r>
            <a:r>
              <a:rPr lang="fr-CH" dirty="0">
                <a:solidFill>
                  <a:schemeClr val="tx2"/>
                </a:solidFill>
              </a:rPr>
              <a:t>. (souvenez-vous du SMART). En effet, une to-do </a:t>
            </a:r>
            <a:r>
              <a:rPr lang="fr-CH" dirty="0" err="1">
                <a:solidFill>
                  <a:schemeClr val="tx2"/>
                </a:solidFill>
              </a:rPr>
              <a:t>list</a:t>
            </a:r>
            <a:r>
              <a:rPr lang="fr-CH" dirty="0">
                <a:solidFill>
                  <a:schemeClr val="tx2"/>
                </a:solidFill>
              </a:rPr>
              <a:t> insurmontable ne fera que vous démotiver à l’avance.</a:t>
            </a:r>
          </a:p>
          <a:p>
            <a:pPr algn="just"/>
            <a:endParaRPr lang="fr-CH" sz="1400" dirty="0">
              <a:solidFill>
                <a:schemeClr val="tx2"/>
              </a:solidFill>
            </a:endParaRPr>
          </a:p>
          <a:p>
            <a:pPr algn="just"/>
            <a:r>
              <a:rPr lang="fr-CH" dirty="0">
                <a:solidFill>
                  <a:schemeClr val="tx2"/>
                </a:solidFill>
              </a:rPr>
              <a:t>Idéalement on met TOUT dans l’agenda. Ce qui permettra d’avoir une vue d’ensemble et de le moduler pour varier les activités. Opter pour des codes couleurs simplifie l’organisation. </a:t>
            </a:r>
          </a:p>
          <a:p>
            <a:pPr algn="just"/>
            <a:endParaRPr lang="fr-CH" dirty="0">
              <a:solidFill>
                <a:schemeClr val="tx2"/>
              </a:solidFill>
            </a:endParaRPr>
          </a:p>
          <a:p>
            <a:pPr algn="just"/>
            <a:r>
              <a:rPr lang="fr-CH" dirty="0">
                <a:solidFill>
                  <a:schemeClr val="tx2"/>
                </a:solidFill>
              </a:rPr>
              <a:t>Pensez à prioriser les taches. Quelles sont les taches les plus importantes? Les plus urgentes? </a:t>
            </a:r>
          </a:p>
          <a:p>
            <a:pPr algn="just"/>
            <a:endParaRPr lang="fr-CH" dirty="0">
              <a:solidFill>
                <a:schemeClr val="tx2"/>
              </a:solidFill>
            </a:endParaRPr>
          </a:p>
          <a:p>
            <a:pPr algn="just"/>
            <a:r>
              <a:rPr lang="fr-CH" dirty="0">
                <a:solidFill>
                  <a:schemeClr val="tx2"/>
                </a:solidFill>
              </a:rPr>
              <a:t>Au début, vous allez prévoir un planning strict, l’emploi du temps idéal, puis l’ajuster au fil des jours en fonction de la concentration, des envies et des ras-le-bol!  </a:t>
            </a:r>
          </a:p>
          <a:p>
            <a:pPr algn="just"/>
            <a:endParaRPr lang="fr-CH" dirty="0">
              <a:solidFill>
                <a:schemeClr val="tx2"/>
              </a:solidFill>
            </a:endParaRPr>
          </a:p>
          <a:p>
            <a:pPr algn="just"/>
            <a:r>
              <a:rPr lang="fr-CH" dirty="0">
                <a:solidFill>
                  <a:schemeClr val="tx2"/>
                </a:solidFill>
              </a:rPr>
              <a:t>No stress, vous serez beaucoup plus productif si votre planning est adapté à votre rythme de vie. </a:t>
            </a:r>
          </a:p>
        </p:txBody>
      </p:sp>
    </p:spTree>
    <p:extLst>
      <p:ext uri="{BB962C8B-B14F-4D97-AF65-F5344CB8AC3E}">
        <p14:creationId xmlns:p14="http://schemas.microsoft.com/office/powerpoint/2010/main" val="799045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82250E0-9387-469B-B4AE-C1740731EB5B}"/>
              </a:ext>
            </a:extLst>
          </p:cNvPr>
          <p:cNvSpPr txBox="1"/>
          <p:nvPr/>
        </p:nvSpPr>
        <p:spPr>
          <a:xfrm>
            <a:off x="2167862" y="294966"/>
            <a:ext cx="6543519" cy="461665"/>
          </a:xfrm>
          <a:prstGeom prst="rect">
            <a:avLst/>
          </a:prstGeom>
          <a:noFill/>
        </p:spPr>
        <p:txBody>
          <a:bodyPr wrap="square" rtlCol="0">
            <a:spAutoFit/>
          </a:bodyPr>
          <a:lstStyle/>
          <a:p>
            <a:r>
              <a:rPr lang="fr-CH" sz="2400" b="1" dirty="0">
                <a:solidFill>
                  <a:schemeClr val="tx2"/>
                </a:solidFill>
                <a:latin typeface="Abadi" panose="020B0604020104020204" pitchFamily="34" charset="0"/>
              </a:rPr>
              <a:t>Je mets quoi concrètement dans mon agenda ?</a:t>
            </a:r>
          </a:p>
        </p:txBody>
      </p:sp>
      <p:sp>
        <p:nvSpPr>
          <p:cNvPr id="4" name="Rectangle 3">
            <a:extLst>
              <a:ext uri="{FF2B5EF4-FFF2-40B4-BE49-F238E27FC236}">
                <a16:creationId xmlns:a16="http://schemas.microsoft.com/office/drawing/2014/main" id="{0C8A3D5E-96F3-4177-B6B4-9B31F752EC42}"/>
              </a:ext>
            </a:extLst>
          </p:cNvPr>
          <p:cNvSpPr/>
          <p:nvPr/>
        </p:nvSpPr>
        <p:spPr>
          <a:xfrm>
            <a:off x="2024211" y="2024772"/>
            <a:ext cx="7798209" cy="2031325"/>
          </a:xfrm>
          <a:prstGeom prst="rect">
            <a:avLst/>
          </a:prstGeom>
        </p:spPr>
        <p:txBody>
          <a:bodyPr wrap="square">
            <a:spAutoFit/>
          </a:bodyPr>
          <a:lstStyle/>
          <a:p>
            <a:pPr algn="just"/>
            <a:r>
              <a:rPr lang="fr-CH" dirty="0">
                <a:solidFill>
                  <a:schemeClr val="tx2"/>
                </a:solidFill>
              </a:rPr>
              <a:t>Accordez-vous suffisamment de temps dans la journée pour vous éloigner de l'écran de l'ordinateur et du téléphone. Comme en entreprise, il est recommandé de faire au moins 2 pauses par jour le matin et l’après-midi. La pause déjeuner est en plus. Fini les sandwichs devant l’ordi. On prend le temps de préparer un repas sain et équilibré. Si vous n’avez pas de volonté, des applications comme </a:t>
            </a:r>
            <a:r>
              <a:rPr lang="fr-CH" dirty="0" err="1">
                <a:solidFill>
                  <a:schemeClr val="tx2"/>
                </a:solidFill>
                <a:hlinkClick r:id="rId2">
                  <a:extLst>
                    <a:ext uri="{A12FA001-AC4F-418D-AE19-62706E023703}">
                      <ahyp:hlinkClr xmlns:ahyp="http://schemas.microsoft.com/office/drawing/2018/hyperlinkcolor" val="tx"/>
                    </a:ext>
                  </a:extLst>
                </a:hlinkClick>
              </a:rPr>
              <a:t>TimeOut</a:t>
            </a:r>
            <a:r>
              <a:rPr lang="fr-CH" dirty="0">
                <a:solidFill>
                  <a:schemeClr val="tx2"/>
                </a:solidFill>
                <a:hlinkClick r:id="rId2">
                  <a:extLst>
                    <a:ext uri="{A12FA001-AC4F-418D-AE19-62706E023703}">
                      <ahyp:hlinkClr xmlns:ahyp="http://schemas.microsoft.com/office/drawing/2018/hyperlinkcolor" val="tx"/>
                    </a:ext>
                  </a:extLst>
                </a:hlinkClick>
              </a:rPr>
              <a:t> pour Mac</a:t>
            </a:r>
            <a:r>
              <a:rPr lang="fr-CH" dirty="0">
                <a:solidFill>
                  <a:schemeClr val="tx2"/>
                </a:solidFill>
              </a:rPr>
              <a:t> et </a:t>
            </a:r>
            <a:r>
              <a:rPr lang="fr-CH" dirty="0">
                <a:solidFill>
                  <a:schemeClr val="tx2"/>
                </a:solidFill>
                <a:hlinkClick r:id="rId3">
                  <a:extLst>
                    <a:ext uri="{A12FA001-AC4F-418D-AE19-62706E023703}">
                      <ahyp:hlinkClr xmlns:ahyp="http://schemas.microsoft.com/office/drawing/2018/hyperlinkcolor" val="tx"/>
                    </a:ext>
                  </a:extLst>
                </a:hlinkClick>
              </a:rPr>
              <a:t>Smart Break pour Windows</a:t>
            </a:r>
            <a:r>
              <a:rPr lang="fr-CH" dirty="0">
                <a:solidFill>
                  <a:schemeClr val="tx2"/>
                </a:solidFill>
              </a:rPr>
              <a:t> permettent de verrouiller  votre ordinateur pendant 60 minutes.</a:t>
            </a:r>
          </a:p>
        </p:txBody>
      </p:sp>
      <p:sp>
        <p:nvSpPr>
          <p:cNvPr id="5" name="Rectangle : carré corné 4">
            <a:extLst>
              <a:ext uri="{FF2B5EF4-FFF2-40B4-BE49-F238E27FC236}">
                <a16:creationId xmlns:a16="http://schemas.microsoft.com/office/drawing/2014/main" id="{60E2F5AC-E067-40BC-A981-45EFC9597359}"/>
              </a:ext>
            </a:extLst>
          </p:cNvPr>
          <p:cNvSpPr/>
          <p:nvPr/>
        </p:nvSpPr>
        <p:spPr>
          <a:xfrm rot="20842715">
            <a:off x="629265" y="1111339"/>
            <a:ext cx="1091380" cy="855406"/>
          </a:xfrm>
          <a:prstGeom prst="foldedCorner">
            <a:avLst>
              <a:gd name="adj" fmla="val 29105"/>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CH" b="1" dirty="0">
                <a:solidFill>
                  <a:schemeClr val="tx2"/>
                </a:solidFill>
              </a:rPr>
              <a:t>Temps de travail </a:t>
            </a:r>
          </a:p>
        </p:txBody>
      </p:sp>
      <p:sp>
        <p:nvSpPr>
          <p:cNvPr id="9" name="Rectangle : carré corné 8">
            <a:extLst>
              <a:ext uri="{FF2B5EF4-FFF2-40B4-BE49-F238E27FC236}">
                <a16:creationId xmlns:a16="http://schemas.microsoft.com/office/drawing/2014/main" id="{8A115C03-6D8F-4251-9A06-395B5B3FAE92}"/>
              </a:ext>
            </a:extLst>
          </p:cNvPr>
          <p:cNvSpPr/>
          <p:nvPr/>
        </p:nvSpPr>
        <p:spPr>
          <a:xfrm rot="21262313">
            <a:off x="629262" y="2575011"/>
            <a:ext cx="1091380" cy="855406"/>
          </a:xfrm>
          <a:prstGeom prst="foldedCorner">
            <a:avLst>
              <a:gd name="adj" fmla="val 29105"/>
            </a:avLst>
          </a:prstGeom>
          <a:solidFill>
            <a:srgbClr val="FF66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CH" b="1" dirty="0">
                <a:solidFill>
                  <a:schemeClr val="tx2"/>
                </a:solidFill>
              </a:rPr>
              <a:t>Pauses</a:t>
            </a:r>
          </a:p>
        </p:txBody>
      </p:sp>
      <p:sp>
        <p:nvSpPr>
          <p:cNvPr id="10" name="Rectangle 9">
            <a:extLst>
              <a:ext uri="{FF2B5EF4-FFF2-40B4-BE49-F238E27FC236}">
                <a16:creationId xmlns:a16="http://schemas.microsoft.com/office/drawing/2014/main" id="{8FAB26F8-7AC8-4CA2-B95B-7AC24D32657B}"/>
              </a:ext>
            </a:extLst>
          </p:cNvPr>
          <p:cNvSpPr/>
          <p:nvPr/>
        </p:nvSpPr>
        <p:spPr>
          <a:xfrm>
            <a:off x="2024216" y="1002436"/>
            <a:ext cx="7798209" cy="923330"/>
          </a:xfrm>
          <a:prstGeom prst="rect">
            <a:avLst/>
          </a:prstGeom>
        </p:spPr>
        <p:txBody>
          <a:bodyPr wrap="square">
            <a:spAutoFit/>
          </a:bodyPr>
          <a:lstStyle/>
          <a:p>
            <a:pPr algn="just"/>
            <a:r>
              <a:rPr lang="fr-CH" dirty="0">
                <a:solidFill>
                  <a:schemeClr val="tx2"/>
                </a:solidFill>
              </a:rPr>
              <a:t>L’avantage du travail à distance est la flexibilité. Il est possible de commencer tôt et finir plus tard en fonction des autres activités (enfants). Il doit cependant être détaillé dans l’agenda. Un créneau horaire = une activité… et on s’y tient! </a:t>
            </a:r>
          </a:p>
        </p:txBody>
      </p:sp>
      <p:sp>
        <p:nvSpPr>
          <p:cNvPr id="11" name="Rectangle : carré corné 10">
            <a:extLst>
              <a:ext uri="{FF2B5EF4-FFF2-40B4-BE49-F238E27FC236}">
                <a16:creationId xmlns:a16="http://schemas.microsoft.com/office/drawing/2014/main" id="{A75B1E8E-1590-4270-97A4-588D7C7BA966}"/>
              </a:ext>
            </a:extLst>
          </p:cNvPr>
          <p:cNvSpPr/>
          <p:nvPr/>
        </p:nvSpPr>
        <p:spPr>
          <a:xfrm rot="615564">
            <a:off x="629263" y="4143755"/>
            <a:ext cx="1091380" cy="855406"/>
          </a:xfrm>
          <a:prstGeom prst="foldedCorner">
            <a:avLst>
              <a:gd name="adj" fmla="val 29105"/>
            </a:avLst>
          </a:prstGeom>
          <a:solidFill>
            <a:schemeClr val="accent6">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CH" b="1" dirty="0">
                <a:solidFill>
                  <a:schemeClr val="tx2"/>
                </a:solidFill>
              </a:rPr>
              <a:t>Enfants</a:t>
            </a:r>
          </a:p>
        </p:txBody>
      </p:sp>
      <p:sp>
        <p:nvSpPr>
          <p:cNvPr id="12" name="Rectangle : carré corné 11">
            <a:extLst>
              <a:ext uri="{FF2B5EF4-FFF2-40B4-BE49-F238E27FC236}">
                <a16:creationId xmlns:a16="http://schemas.microsoft.com/office/drawing/2014/main" id="{94CCCE11-72EE-49DD-8B8B-2F039CB05C0F}"/>
              </a:ext>
            </a:extLst>
          </p:cNvPr>
          <p:cNvSpPr/>
          <p:nvPr/>
        </p:nvSpPr>
        <p:spPr>
          <a:xfrm rot="21115379">
            <a:off x="603675" y="5627926"/>
            <a:ext cx="1091380" cy="855406"/>
          </a:xfrm>
          <a:prstGeom prst="foldedCorner">
            <a:avLst>
              <a:gd name="adj" fmla="val 29105"/>
            </a:avLst>
          </a:pr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CH" b="1" dirty="0">
                <a:solidFill>
                  <a:schemeClr val="tx2"/>
                </a:solidFill>
              </a:rPr>
              <a:t>Activités</a:t>
            </a:r>
          </a:p>
        </p:txBody>
      </p:sp>
      <p:sp>
        <p:nvSpPr>
          <p:cNvPr id="13" name="Rectangle 12">
            <a:extLst>
              <a:ext uri="{FF2B5EF4-FFF2-40B4-BE49-F238E27FC236}">
                <a16:creationId xmlns:a16="http://schemas.microsoft.com/office/drawing/2014/main" id="{B6CF3E44-18A5-4E6B-AE7E-669FF67BC247}"/>
              </a:ext>
            </a:extLst>
          </p:cNvPr>
          <p:cNvSpPr/>
          <p:nvPr/>
        </p:nvSpPr>
        <p:spPr>
          <a:xfrm>
            <a:off x="2024210" y="3971294"/>
            <a:ext cx="7798209" cy="1200329"/>
          </a:xfrm>
          <a:prstGeom prst="rect">
            <a:avLst/>
          </a:prstGeom>
        </p:spPr>
        <p:txBody>
          <a:bodyPr wrap="square">
            <a:spAutoFit/>
          </a:bodyPr>
          <a:lstStyle/>
          <a:p>
            <a:pPr algn="just"/>
            <a:r>
              <a:rPr lang="fr-CH" dirty="0">
                <a:solidFill>
                  <a:schemeClr val="tx2"/>
                </a:solidFill>
              </a:rPr>
              <a:t>Les enfants demandent du temps et il faut souvent se creuser la tête pour les occuper. Il est important de les intégrer dans l’agenda et d’être réellement présent pour les moments partagés avec eux. </a:t>
            </a:r>
            <a:r>
              <a:rPr lang="fr-CH" dirty="0" err="1">
                <a:solidFill>
                  <a:schemeClr val="tx2"/>
                </a:solidFill>
              </a:rPr>
              <a:t>Co-créer</a:t>
            </a:r>
            <a:r>
              <a:rPr lang="fr-CH" dirty="0">
                <a:solidFill>
                  <a:schemeClr val="tx2"/>
                </a:solidFill>
              </a:rPr>
              <a:t> l’agenda avec vos enfants les impliquent et les responsabilisent. </a:t>
            </a:r>
          </a:p>
        </p:txBody>
      </p:sp>
      <p:sp>
        <p:nvSpPr>
          <p:cNvPr id="14" name="Rectangle 13">
            <a:extLst>
              <a:ext uri="{FF2B5EF4-FFF2-40B4-BE49-F238E27FC236}">
                <a16:creationId xmlns:a16="http://schemas.microsoft.com/office/drawing/2014/main" id="{D37FAEFD-932C-48A0-ACAA-0B89BB765AEE}"/>
              </a:ext>
            </a:extLst>
          </p:cNvPr>
          <p:cNvSpPr/>
          <p:nvPr/>
        </p:nvSpPr>
        <p:spPr>
          <a:xfrm>
            <a:off x="2024210" y="5355432"/>
            <a:ext cx="7798209" cy="1477328"/>
          </a:xfrm>
          <a:prstGeom prst="rect">
            <a:avLst/>
          </a:prstGeom>
        </p:spPr>
        <p:txBody>
          <a:bodyPr wrap="square">
            <a:spAutoFit/>
          </a:bodyPr>
          <a:lstStyle/>
          <a:p>
            <a:pPr algn="just"/>
            <a:r>
              <a:rPr lang="fr-CH" dirty="0">
                <a:solidFill>
                  <a:schemeClr val="tx2"/>
                </a:solidFill>
              </a:rPr>
              <a:t>Ajouter des moments «fun» à votre agenda vous permettra de vous évader. Cela peut-être la pratique du sport, écouter de la musique, lire… ou toute autre passion.</a:t>
            </a:r>
          </a:p>
          <a:p>
            <a:pPr algn="just"/>
            <a:r>
              <a:rPr lang="fr-CH" dirty="0">
                <a:solidFill>
                  <a:schemeClr val="tx2"/>
                </a:solidFill>
              </a:rPr>
              <a:t>Dans les activités, on ajoute également les moins sympathiques comme les tâches ménagères et les courses alimentaires.   </a:t>
            </a:r>
          </a:p>
        </p:txBody>
      </p:sp>
    </p:spTree>
    <p:extLst>
      <p:ext uri="{BB962C8B-B14F-4D97-AF65-F5344CB8AC3E}">
        <p14:creationId xmlns:p14="http://schemas.microsoft.com/office/powerpoint/2010/main" val="3078200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BC31DE7-BEDD-4F0C-B67C-D679E12A44B0}"/>
              </a:ext>
            </a:extLst>
          </p:cNvPr>
          <p:cNvSpPr txBox="1"/>
          <p:nvPr/>
        </p:nvSpPr>
        <p:spPr>
          <a:xfrm>
            <a:off x="329380" y="353961"/>
            <a:ext cx="7944464" cy="461665"/>
          </a:xfrm>
          <a:prstGeom prst="rect">
            <a:avLst/>
          </a:prstGeom>
          <a:noFill/>
        </p:spPr>
        <p:txBody>
          <a:bodyPr wrap="square" rtlCol="0">
            <a:spAutoFit/>
          </a:bodyPr>
          <a:lstStyle/>
          <a:p>
            <a:r>
              <a:rPr lang="fr-CH" sz="2400" b="1" dirty="0">
                <a:solidFill>
                  <a:schemeClr val="tx2"/>
                </a:solidFill>
                <a:latin typeface="Abadi" panose="020B0604020104020204" pitchFamily="34" charset="0"/>
              </a:rPr>
              <a:t>3. S’APPRÊTER   </a:t>
            </a:r>
          </a:p>
        </p:txBody>
      </p:sp>
      <p:pic>
        <p:nvPicPr>
          <p:cNvPr id="3" name="Graphique 2">
            <a:extLst>
              <a:ext uri="{FF2B5EF4-FFF2-40B4-BE49-F238E27FC236}">
                <a16:creationId xmlns:a16="http://schemas.microsoft.com/office/drawing/2014/main" id="{702EAA4F-6030-4434-B23E-DF7C255845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5648631" y="1919660"/>
            <a:ext cx="4068828" cy="3018679"/>
          </a:xfrm>
          <a:prstGeom prst="rect">
            <a:avLst/>
          </a:prstGeom>
        </p:spPr>
      </p:pic>
      <p:sp>
        <p:nvSpPr>
          <p:cNvPr id="4" name="ZoneTexte 3">
            <a:extLst>
              <a:ext uri="{FF2B5EF4-FFF2-40B4-BE49-F238E27FC236}">
                <a16:creationId xmlns:a16="http://schemas.microsoft.com/office/drawing/2014/main" id="{AA190546-3CDB-4A80-AD5A-2FF247814772}"/>
              </a:ext>
            </a:extLst>
          </p:cNvPr>
          <p:cNvSpPr txBox="1"/>
          <p:nvPr/>
        </p:nvSpPr>
        <p:spPr>
          <a:xfrm>
            <a:off x="113070" y="1427953"/>
            <a:ext cx="4960375" cy="4247317"/>
          </a:xfrm>
          <a:prstGeom prst="rect">
            <a:avLst/>
          </a:prstGeom>
          <a:noFill/>
        </p:spPr>
        <p:txBody>
          <a:bodyPr wrap="square" rtlCol="0">
            <a:spAutoFit/>
          </a:bodyPr>
          <a:lstStyle/>
          <a:p>
            <a:pPr algn="ctr"/>
            <a:r>
              <a:rPr lang="fr-CH" i="1" dirty="0">
                <a:solidFill>
                  <a:schemeClr val="tx2"/>
                </a:solidFill>
              </a:rPr>
              <a:t>«Chouette je vais pouvoir rester en pyj’ toute la journée!»</a:t>
            </a:r>
          </a:p>
          <a:p>
            <a:pPr algn="just"/>
            <a:endParaRPr lang="fr-CH" i="1" dirty="0">
              <a:solidFill>
                <a:schemeClr val="tx2"/>
              </a:solidFill>
            </a:endParaRPr>
          </a:p>
          <a:p>
            <a:pPr algn="just"/>
            <a:r>
              <a:rPr lang="fr-CH" dirty="0">
                <a:solidFill>
                  <a:schemeClr val="tx2"/>
                </a:solidFill>
              </a:rPr>
              <a:t>Il est vrai que vous pouvez porter ce que vous voulez, et osciller entre pyjama, jogging et vêtements ultra confort. </a:t>
            </a:r>
          </a:p>
          <a:p>
            <a:pPr algn="just"/>
            <a:r>
              <a:rPr lang="fr-CH" dirty="0">
                <a:solidFill>
                  <a:schemeClr val="tx2"/>
                </a:solidFill>
              </a:rPr>
              <a:t>Cependant, continuer à s’habiller, se maquiller et se coiffer est important, et aide à garder le sens du travail.</a:t>
            </a:r>
          </a:p>
          <a:p>
            <a:pPr algn="just"/>
            <a:endParaRPr lang="fr-CH" dirty="0">
              <a:solidFill>
                <a:schemeClr val="tx2"/>
              </a:solidFill>
            </a:endParaRPr>
          </a:p>
          <a:p>
            <a:pPr algn="just"/>
            <a:r>
              <a:rPr lang="fr-CH" dirty="0">
                <a:solidFill>
                  <a:schemeClr val="tx2"/>
                </a:solidFill>
              </a:rPr>
              <a:t>En psychologie, on appelle ça «l’</a:t>
            </a:r>
            <a:r>
              <a:rPr lang="fr-CH" dirty="0" err="1">
                <a:solidFill>
                  <a:schemeClr val="tx2"/>
                </a:solidFill>
              </a:rPr>
              <a:t>embodiment</a:t>
            </a:r>
            <a:r>
              <a:rPr lang="fr-CH" dirty="0">
                <a:solidFill>
                  <a:schemeClr val="tx2"/>
                </a:solidFill>
              </a:rPr>
              <a:t>», qui dit que notre apparence et les tenues vestimentaires que nous portons ont un impact sur nous même et influencent notre façon d’être, de penser et donc… sur notre efficacité.  </a:t>
            </a:r>
          </a:p>
        </p:txBody>
      </p:sp>
    </p:spTree>
    <p:extLst>
      <p:ext uri="{BB962C8B-B14F-4D97-AF65-F5344CB8AC3E}">
        <p14:creationId xmlns:p14="http://schemas.microsoft.com/office/powerpoint/2010/main" val="328837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C89B2F3-9D11-40B3-93C9-4290CC3A3CAD}"/>
              </a:ext>
            </a:extLst>
          </p:cNvPr>
          <p:cNvSpPr txBox="1"/>
          <p:nvPr/>
        </p:nvSpPr>
        <p:spPr>
          <a:xfrm>
            <a:off x="329380" y="353961"/>
            <a:ext cx="7944464" cy="461665"/>
          </a:xfrm>
          <a:prstGeom prst="rect">
            <a:avLst/>
          </a:prstGeom>
          <a:noFill/>
        </p:spPr>
        <p:txBody>
          <a:bodyPr wrap="square" rtlCol="0">
            <a:spAutoFit/>
          </a:bodyPr>
          <a:lstStyle/>
          <a:p>
            <a:r>
              <a:rPr lang="fr-CH" sz="2400" b="1" dirty="0">
                <a:solidFill>
                  <a:schemeClr val="tx2"/>
                </a:solidFill>
                <a:latin typeface="Abadi" panose="020B0604020104020204" pitchFamily="34" charset="0"/>
              </a:rPr>
              <a:t>4. IDENTIFIER VOS SOURCES DE MOTIVATION    </a:t>
            </a:r>
          </a:p>
        </p:txBody>
      </p:sp>
      <p:pic>
        <p:nvPicPr>
          <p:cNvPr id="4" name="Graphique 3">
            <a:extLst>
              <a:ext uri="{FF2B5EF4-FFF2-40B4-BE49-F238E27FC236}">
                <a16:creationId xmlns:a16="http://schemas.microsoft.com/office/drawing/2014/main" id="{A2885F84-B709-48AC-BEB5-1C3BB8B751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93879" y="2155108"/>
            <a:ext cx="1200150" cy="3314700"/>
          </a:xfrm>
          <a:prstGeom prst="rect">
            <a:avLst/>
          </a:prstGeom>
        </p:spPr>
      </p:pic>
      <p:pic>
        <p:nvPicPr>
          <p:cNvPr id="6" name="Graphique 5">
            <a:extLst>
              <a:ext uri="{FF2B5EF4-FFF2-40B4-BE49-F238E27FC236}">
                <a16:creationId xmlns:a16="http://schemas.microsoft.com/office/drawing/2014/main" id="{DF651CE6-73F3-43ED-989A-FA24C0225C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484" y="1760392"/>
            <a:ext cx="940939" cy="789432"/>
          </a:xfrm>
          <a:prstGeom prst="rect">
            <a:avLst/>
          </a:prstGeom>
        </p:spPr>
      </p:pic>
      <p:pic>
        <p:nvPicPr>
          <p:cNvPr id="5" name="Graphique 4">
            <a:extLst>
              <a:ext uri="{FF2B5EF4-FFF2-40B4-BE49-F238E27FC236}">
                <a16:creationId xmlns:a16="http://schemas.microsoft.com/office/drawing/2014/main" id="{1ABAF8CC-D745-457A-8DBF-2A94E50D42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946525">
            <a:off x="206744" y="1106013"/>
            <a:ext cx="451120" cy="873688"/>
          </a:xfrm>
          <a:prstGeom prst="rect">
            <a:avLst/>
          </a:prstGeom>
        </p:spPr>
      </p:pic>
      <p:pic>
        <p:nvPicPr>
          <p:cNvPr id="7" name="Graphique 6">
            <a:extLst>
              <a:ext uri="{FF2B5EF4-FFF2-40B4-BE49-F238E27FC236}">
                <a16:creationId xmlns:a16="http://schemas.microsoft.com/office/drawing/2014/main" id="{3670EEEE-0617-4F5D-BB00-DAC0383F44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450553">
            <a:off x="605476" y="2045745"/>
            <a:ext cx="485775" cy="104775"/>
          </a:xfrm>
          <a:prstGeom prst="rect">
            <a:avLst/>
          </a:prstGeom>
        </p:spPr>
      </p:pic>
      <p:sp>
        <p:nvSpPr>
          <p:cNvPr id="8" name="Rectangle 7">
            <a:extLst>
              <a:ext uri="{FF2B5EF4-FFF2-40B4-BE49-F238E27FC236}">
                <a16:creationId xmlns:a16="http://schemas.microsoft.com/office/drawing/2014/main" id="{5F07DAB3-8516-4A3F-AF95-E5207B720B1F}"/>
              </a:ext>
            </a:extLst>
          </p:cNvPr>
          <p:cNvSpPr/>
          <p:nvPr/>
        </p:nvSpPr>
        <p:spPr>
          <a:xfrm>
            <a:off x="0" y="5469808"/>
            <a:ext cx="9906000" cy="13881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ZoneTexte 8">
            <a:extLst>
              <a:ext uri="{FF2B5EF4-FFF2-40B4-BE49-F238E27FC236}">
                <a16:creationId xmlns:a16="http://schemas.microsoft.com/office/drawing/2014/main" id="{EF7E2A5B-E76C-4B8D-8D80-C3AFAB3F7E5E}"/>
              </a:ext>
            </a:extLst>
          </p:cNvPr>
          <p:cNvSpPr txBox="1"/>
          <p:nvPr/>
        </p:nvSpPr>
        <p:spPr>
          <a:xfrm>
            <a:off x="2177843" y="1258483"/>
            <a:ext cx="7261124" cy="3970318"/>
          </a:xfrm>
          <a:prstGeom prst="rect">
            <a:avLst/>
          </a:prstGeom>
          <a:noFill/>
        </p:spPr>
        <p:txBody>
          <a:bodyPr wrap="square" rtlCol="0">
            <a:spAutoFit/>
          </a:bodyPr>
          <a:lstStyle/>
          <a:p>
            <a:pPr algn="just"/>
            <a:r>
              <a:rPr lang="fr-CH" dirty="0">
                <a:solidFill>
                  <a:schemeClr val="tx2"/>
                </a:solidFill>
              </a:rPr>
              <a:t>Il n’est déjà pas facile de se motiver pour aller au travail tous les matins. Alors comment trouver la motivation pour affronter une journée de travail seul alors que je peux trainer au lit ?!</a:t>
            </a:r>
          </a:p>
          <a:p>
            <a:pPr algn="just"/>
            <a:endParaRPr lang="fr-CH" dirty="0">
              <a:solidFill>
                <a:schemeClr val="tx2"/>
              </a:solidFill>
            </a:endParaRPr>
          </a:p>
          <a:p>
            <a:pPr algn="just"/>
            <a:r>
              <a:rPr lang="fr-CH" dirty="0">
                <a:solidFill>
                  <a:schemeClr val="tx2"/>
                </a:solidFill>
              </a:rPr>
              <a:t>Aucune réunion de prévue, aucun coup de boost de la part de votre boss, aucun message de vos collègues; dur </a:t>
            </a:r>
            <a:r>
              <a:rPr lang="fr-CH" dirty="0" err="1">
                <a:solidFill>
                  <a:schemeClr val="tx2"/>
                </a:solidFill>
              </a:rPr>
              <a:t>dur</a:t>
            </a:r>
            <a:r>
              <a:rPr lang="fr-CH" dirty="0">
                <a:solidFill>
                  <a:schemeClr val="tx2"/>
                </a:solidFill>
              </a:rPr>
              <a:t> de se motiver tout seul. Et pourtant si cette motivation ne vient pas de l’extérieur, il va falloir la provoquer! </a:t>
            </a:r>
          </a:p>
          <a:p>
            <a:pPr algn="just"/>
            <a:endParaRPr lang="fr-CH" dirty="0">
              <a:solidFill>
                <a:schemeClr val="tx2"/>
              </a:solidFill>
            </a:endParaRPr>
          </a:p>
          <a:p>
            <a:pPr algn="just"/>
            <a:r>
              <a:rPr lang="fr-CH" dirty="0">
                <a:solidFill>
                  <a:schemeClr val="tx2"/>
                </a:solidFill>
              </a:rPr>
              <a:t>Listez les raisons pour lesquelles vous allez travailler en temps normal, et ce que vous aimez dans votre travail. Repensez à vos objectifs que vous vous êtes fixés et encouragez vous à les atteindre. </a:t>
            </a:r>
          </a:p>
          <a:p>
            <a:pPr algn="just"/>
            <a:endParaRPr lang="fr-CH" dirty="0">
              <a:solidFill>
                <a:schemeClr val="tx2"/>
              </a:solidFill>
            </a:endParaRPr>
          </a:p>
          <a:p>
            <a:pPr algn="just"/>
            <a:endParaRPr lang="fr-CH" dirty="0">
              <a:solidFill>
                <a:schemeClr val="tx2"/>
              </a:solidFill>
            </a:endParaRPr>
          </a:p>
        </p:txBody>
      </p:sp>
      <p:sp>
        <p:nvSpPr>
          <p:cNvPr id="10" name="ZoneTexte 9">
            <a:extLst>
              <a:ext uri="{FF2B5EF4-FFF2-40B4-BE49-F238E27FC236}">
                <a16:creationId xmlns:a16="http://schemas.microsoft.com/office/drawing/2014/main" id="{A27510C5-255D-4731-AD5F-E98F6E0A54DA}"/>
              </a:ext>
            </a:extLst>
          </p:cNvPr>
          <p:cNvSpPr txBox="1"/>
          <p:nvPr/>
        </p:nvSpPr>
        <p:spPr>
          <a:xfrm>
            <a:off x="55055" y="5864524"/>
            <a:ext cx="1651819" cy="677108"/>
          </a:xfrm>
          <a:prstGeom prst="rect">
            <a:avLst/>
          </a:prstGeom>
          <a:noFill/>
        </p:spPr>
        <p:txBody>
          <a:bodyPr wrap="square" rtlCol="0">
            <a:spAutoFit/>
          </a:bodyPr>
          <a:lstStyle/>
          <a:p>
            <a:pPr algn="just"/>
            <a:r>
              <a:rPr lang="fr-CH" sz="2000" b="1" dirty="0" err="1">
                <a:solidFill>
                  <a:schemeClr val="bg1"/>
                </a:solidFill>
              </a:rPr>
              <a:t>Eat</a:t>
            </a:r>
            <a:r>
              <a:rPr lang="fr-CH" sz="2000" b="1" dirty="0">
                <a:solidFill>
                  <a:schemeClr val="bg1"/>
                </a:solidFill>
              </a:rPr>
              <a:t> </a:t>
            </a:r>
            <a:r>
              <a:rPr lang="fr-CH" sz="2000" b="1" dirty="0" err="1">
                <a:solidFill>
                  <a:schemeClr val="bg1"/>
                </a:solidFill>
              </a:rPr>
              <a:t>that</a:t>
            </a:r>
            <a:r>
              <a:rPr lang="fr-CH" sz="2000" b="1" dirty="0">
                <a:solidFill>
                  <a:schemeClr val="bg1"/>
                </a:solidFill>
              </a:rPr>
              <a:t> </a:t>
            </a:r>
            <a:r>
              <a:rPr lang="fr-CH" sz="2000" b="1" dirty="0" err="1">
                <a:solidFill>
                  <a:schemeClr val="bg1"/>
                </a:solidFill>
              </a:rPr>
              <a:t>frog</a:t>
            </a:r>
            <a:r>
              <a:rPr lang="fr-CH" sz="2000" b="1" dirty="0">
                <a:solidFill>
                  <a:schemeClr val="bg1"/>
                </a:solidFill>
              </a:rPr>
              <a:t> ! </a:t>
            </a:r>
          </a:p>
          <a:p>
            <a:pPr algn="just"/>
            <a:endParaRPr lang="fr-CH" dirty="0">
              <a:solidFill>
                <a:schemeClr val="tx2"/>
              </a:solidFill>
            </a:endParaRPr>
          </a:p>
        </p:txBody>
      </p:sp>
      <p:sp>
        <p:nvSpPr>
          <p:cNvPr id="11" name="ZoneTexte 10">
            <a:extLst>
              <a:ext uri="{FF2B5EF4-FFF2-40B4-BE49-F238E27FC236}">
                <a16:creationId xmlns:a16="http://schemas.microsoft.com/office/drawing/2014/main" id="{DF42947F-57EF-4ABC-9A60-A91D7149E521}"/>
              </a:ext>
            </a:extLst>
          </p:cNvPr>
          <p:cNvSpPr txBox="1"/>
          <p:nvPr/>
        </p:nvSpPr>
        <p:spPr>
          <a:xfrm>
            <a:off x="1651819" y="5563739"/>
            <a:ext cx="8052620" cy="1200329"/>
          </a:xfrm>
          <a:prstGeom prst="rect">
            <a:avLst/>
          </a:prstGeom>
          <a:noFill/>
        </p:spPr>
        <p:txBody>
          <a:bodyPr wrap="square" rtlCol="0">
            <a:spAutoFit/>
          </a:bodyPr>
          <a:lstStyle/>
          <a:p>
            <a:pPr algn="just"/>
            <a:r>
              <a:rPr lang="fr-CH" dirty="0">
                <a:solidFill>
                  <a:schemeClr val="bg1"/>
                </a:solidFill>
              </a:rPr>
              <a:t>Cette méthode de travail («Avaler la grenouille» littéralement) est redoutable pour rester motivé. Importée des US (</a:t>
            </a:r>
            <a:r>
              <a:rPr lang="fr-CH" dirty="0" err="1">
                <a:solidFill>
                  <a:schemeClr val="bg1"/>
                </a:solidFill>
              </a:rPr>
              <a:t>Brayn</a:t>
            </a:r>
            <a:r>
              <a:rPr lang="fr-CH" dirty="0">
                <a:solidFill>
                  <a:schemeClr val="bg1"/>
                </a:solidFill>
              </a:rPr>
              <a:t> Tracy), l'objectif est de commencer par la journée par la tâche la plus difficile (cette tâche qui nous incombe et qu'on décale toujours au lendemain) afin de se sentir plus léger. </a:t>
            </a:r>
          </a:p>
        </p:txBody>
      </p:sp>
    </p:spTree>
    <p:extLst>
      <p:ext uri="{BB962C8B-B14F-4D97-AF65-F5344CB8AC3E}">
        <p14:creationId xmlns:p14="http://schemas.microsoft.com/office/powerpoint/2010/main" val="199298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6514D75-9889-4B73-B4FB-810EFEE5BC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3814" y="970893"/>
            <a:ext cx="3049371" cy="5307003"/>
          </a:xfrm>
          <a:prstGeom prst="rect">
            <a:avLst/>
          </a:prstGeom>
          <a:effectLst>
            <a:outerShdw blurRad="50800" dist="38100" dir="2700000" algn="tl" rotWithShape="0">
              <a:prstClr val="black">
                <a:alpha val="40000"/>
              </a:prstClr>
            </a:outerShdw>
          </a:effectLst>
        </p:spPr>
      </p:pic>
      <p:sp>
        <p:nvSpPr>
          <p:cNvPr id="5" name="ZoneTexte 4">
            <a:extLst>
              <a:ext uri="{FF2B5EF4-FFF2-40B4-BE49-F238E27FC236}">
                <a16:creationId xmlns:a16="http://schemas.microsoft.com/office/drawing/2014/main" id="{2844E465-2D97-43E7-8377-640B2F279F78}"/>
              </a:ext>
            </a:extLst>
          </p:cNvPr>
          <p:cNvSpPr txBox="1"/>
          <p:nvPr/>
        </p:nvSpPr>
        <p:spPr>
          <a:xfrm>
            <a:off x="973394" y="353961"/>
            <a:ext cx="7300450" cy="461665"/>
          </a:xfrm>
          <a:prstGeom prst="rect">
            <a:avLst/>
          </a:prstGeom>
          <a:noFill/>
        </p:spPr>
        <p:txBody>
          <a:bodyPr wrap="square" rtlCol="0">
            <a:spAutoFit/>
          </a:bodyPr>
          <a:lstStyle/>
          <a:p>
            <a:r>
              <a:rPr lang="fr-CH" sz="2400" b="1" dirty="0">
                <a:solidFill>
                  <a:schemeClr val="tx2"/>
                </a:solidFill>
                <a:latin typeface="Abadi" panose="020B0604020104020204" pitchFamily="34" charset="0"/>
              </a:rPr>
              <a:t>5. RESTER CONNECTÉ</a:t>
            </a:r>
          </a:p>
        </p:txBody>
      </p:sp>
      <p:sp>
        <p:nvSpPr>
          <p:cNvPr id="6" name="ZoneTexte 5">
            <a:extLst>
              <a:ext uri="{FF2B5EF4-FFF2-40B4-BE49-F238E27FC236}">
                <a16:creationId xmlns:a16="http://schemas.microsoft.com/office/drawing/2014/main" id="{1252891F-775A-40CE-982A-76D9B5AAC9E8}"/>
              </a:ext>
            </a:extLst>
          </p:cNvPr>
          <p:cNvSpPr txBox="1"/>
          <p:nvPr/>
        </p:nvSpPr>
        <p:spPr>
          <a:xfrm>
            <a:off x="1052052" y="1085237"/>
            <a:ext cx="5102942" cy="4247317"/>
          </a:xfrm>
          <a:prstGeom prst="rect">
            <a:avLst/>
          </a:prstGeom>
          <a:noFill/>
        </p:spPr>
        <p:txBody>
          <a:bodyPr wrap="square" rtlCol="0">
            <a:spAutoFit/>
          </a:bodyPr>
          <a:lstStyle/>
          <a:p>
            <a:pPr algn="just"/>
            <a:r>
              <a:rPr lang="fr-CH" dirty="0">
                <a:solidFill>
                  <a:schemeClr val="tx2"/>
                </a:solidFill>
              </a:rPr>
              <a:t>Il est possible que votre collègue qui vous agace commence à vous manquer, c’est normal. Ce n’est pas parce vous travaillez depuis la maison que vous devez rester seul dans votre coin! </a:t>
            </a:r>
          </a:p>
          <a:p>
            <a:pPr algn="just"/>
            <a:endParaRPr lang="fr-CH" dirty="0">
              <a:solidFill>
                <a:schemeClr val="tx2"/>
              </a:solidFill>
            </a:endParaRPr>
          </a:p>
          <a:p>
            <a:pPr algn="just"/>
            <a:r>
              <a:rPr lang="fr-CH" dirty="0">
                <a:solidFill>
                  <a:schemeClr val="tx2"/>
                </a:solidFill>
              </a:rPr>
              <a:t>Restez disponible sur les différents réseaux (Téléphone, Skype, Slack, Teams ou autre) avec votre équipe et vos clients. </a:t>
            </a:r>
          </a:p>
          <a:p>
            <a:pPr algn="just"/>
            <a:endParaRPr lang="fr-CH" dirty="0">
              <a:solidFill>
                <a:schemeClr val="tx2"/>
              </a:solidFill>
            </a:endParaRPr>
          </a:p>
          <a:p>
            <a:pPr algn="just"/>
            <a:r>
              <a:rPr lang="fr-CH" dirty="0">
                <a:solidFill>
                  <a:schemeClr val="tx2"/>
                </a:solidFill>
              </a:rPr>
              <a:t>Profitez-en pour échanger sur d’autres sujets comme vous le feriez à la pause-café pour vous divertir, avoir des interactions, rire, vous cultiver… </a:t>
            </a:r>
          </a:p>
          <a:p>
            <a:pPr algn="just"/>
            <a:r>
              <a:rPr lang="fr-CH" dirty="0">
                <a:solidFill>
                  <a:schemeClr val="tx2"/>
                </a:solidFill>
              </a:rPr>
              <a:t>Certains ont déjà adopté l’apéro à distance. Pourquoi ne pas en faire autant…avec modération ! </a:t>
            </a:r>
          </a:p>
          <a:p>
            <a:pPr algn="just"/>
            <a:endParaRPr lang="fr-CH" dirty="0">
              <a:solidFill>
                <a:schemeClr val="tx2"/>
              </a:solidFill>
            </a:endParaRPr>
          </a:p>
        </p:txBody>
      </p:sp>
    </p:spTree>
    <p:extLst>
      <p:ext uri="{BB962C8B-B14F-4D97-AF65-F5344CB8AC3E}">
        <p14:creationId xmlns:p14="http://schemas.microsoft.com/office/powerpoint/2010/main" val="2767378431"/>
      </p:ext>
    </p:extLst>
  </p:cSld>
  <p:clrMapOvr>
    <a:masterClrMapping/>
  </p:clrMapOvr>
</p:sld>
</file>

<file path=ppt/theme/theme1.xml><?xml version="1.0" encoding="utf-8"?>
<a:theme xmlns:a="http://schemas.openxmlformats.org/drawingml/2006/main" name="Thème Office">
  <a:themeElements>
    <a:clrScheme name="Personnalisé 7">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374C81"/>
      </a:accent5>
      <a:accent6>
        <a:srgbClr val="9D90A0"/>
      </a:accent6>
      <a:hlink>
        <a:srgbClr val="374C81"/>
      </a:hlink>
      <a:folHlink>
        <a:srgbClr val="3EBBF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1723</Words>
  <Application>Microsoft Office PowerPoint</Application>
  <PresentationFormat>Format A4 (210 x 297 mm)</PresentationFormat>
  <Paragraphs>97</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Abadi</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Jennifer Montiton</dc:creator>
  <cp:lastModifiedBy>Jennifer Montiton</cp:lastModifiedBy>
  <cp:revision>23</cp:revision>
  <dcterms:created xsi:type="dcterms:W3CDTF">2020-03-31T10:14:23Z</dcterms:created>
  <dcterms:modified xsi:type="dcterms:W3CDTF">2020-04-13T09:19:27Z</dcterms:modified>
</cp:coreProperties>
</file>